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93" r:id="rId4"/>
    <p:sldId id="294" r:id="rId5"/>
    <p:sldId id="295" r:id="rId6"/>
    <p:sldId id="296" r:id="rId7"/>
    <p:sldId id="258" r:id="rId8"/>
    <p:sldId id="290" r:id="rId9"/>
    <p:sldId id="298" r:id="rId10"/>
    <p:sldId id="299" r:id="rId11"/>
    <p:sldId id="300" r:id="rId12"/>
    <p:sldId id="261" r:id="rId13"/>
    <p:sldId id="262" r:id="rId14"/>
    <p:sldId id="301" r:id="rId15"/>
    <p:sldId id="266" r:id="rId16"/>
    <p:sldId id="268" r:id="rId17"/>
    <p:sldId id="271" r:id="rId18"/>
    <p:sldId id="272" r:id="rId19"/>
    <p:sldId id="273" r:id="rId20"/>
    <p:sldId id="274" r:id="rId21"/>
    <p:sldId id="275" r:id="rId22"/>
    <p:sldId id="276" r:id="rId23"/>
    <p:sldId id="277" r:id="rId24"/>
    <p:sldId id="278" r:id="rId25"/>
    <p:sldId id="287" r:id="rId26"/>
    <p:sldId id="279" r:id="rId27"/>
    <p:sldId id="280" r:id="rId28"/>
    <p:sldId id="297" r:id="rId29"/>
    <p:sldId id="281" r:id="rId30"/>
    <p:sldId id="302" r:id="rId31"/>
    <p:sldId id="282" r:id="rId32"/>
    <p:sldId id="289" r:id="rId33"/>
    <p:sldId id="283" r:id="rId34"/>
    <p:sldId id="284" r:id="rId35"/>
    <p:sldId id="285" r:id="rId36"/>
    <p:sldId id="286"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406" autoAdjust="0"/>
  </p:normalViewPr>
  <p:slideViewPr>
    <p:cSldViewPr>
      <p:cViewPr>
        <p:scale>
          <a:sx n="53" d="100"/>
          <a:sy n="53" d="100"/>
        </p:scale>
        <p:origin x="-996"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2EFCE0-5AA0-4618-BDB2-713B9EE443AA}" type="datetimeFigureOut">
              <a:rPr lang="fr-FR" smtClean="0"/>
              <a:pPr/>
              <a:t>11/11/2021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5912E-41EE-4B15-BE35-32E9F81C08F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5912E-41EE-4B15-BE35-32E9F81C08F5}"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5912E-41EE-4B15-BE35-32E9F81C08F5}"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N</a:t>
            </a:r>
          </a:p>
          <a:p>
            <a:endParaRPr lang="fr-FR" dirty="0" smtClean="0"/>
          </a:p>
          <a:p>
            <a:endParaRPr lang="fr-FR" dirty="0" smtClean="0"/>
          </a:p>
          <a:p>
            <a:endParaRPr lang="fr-FR" dirty="0" smtClean="0"/>
          </a:p>
          <a:p>
            <a:endParaRPr lang="fr-FR" dirty="0" smtClean="0"/>
          </a:p>
          <a:p>
            <a:endParaRPr lang="fr-FR" dirty="0" smtClean="0"/>
          </a:p>
          <a:p>
            <a:r>
              <a:rPr lang="fr-FR" dirty="0" smtClean="0"/>
              <a:t>N</a:t>
            </a:r>
          </a:p>
          <a:p>
            <a:r>
              <a:rPr lang="fr-FR" dirty="0" smtClean="0"/>
              <a:t>N </a:t>
            </a:r>
          </a:p>
          <a:p>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D515912E-41EE-4B15-BE35-32E9F81C08F5}" type="slidenum">
              <a:rPr lang="fr-FR" smtClean="0"/>
              <a:pPr/>
              <a:t>34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Ostéomalacie: ostéopathie </a:t>
            </a:r>
            <a:r>
              <a:rPr lang="fr-FR" sz="1200" b="0" i="0" kern="1200" dirty="0" smtClean="0">
                <a:solidFill>
                  <a:schemeClr val="tx1"/>
                </a:solidFill>
                <a:latin typeface="+mn-lt"/>
                <a:ea typeface="+mn-ea"/>
                <a:cs typeface="+mn-cs"/>
              </a:rPr>
              <a:t> généralisée liée à une carence en vitamine D, caractérisée par un défaut de minéralisation  de la matrice osseuse</a:t>
            </a:r>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D515912E-41EE-4B15-BE35-32E9F81C08F5}" type="slidenum">
              <a:rPr lang="fr-FR" smtClean="0"/>
              <a:pPr/>
              <a:t>36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EBE56A1-00D4-4F2B-9466-C19B1DC11242}" type="datetimeFigureOut">
              <a:rPr lang="fr-FR" smtClean="0"/>
              <a:pPr/>
              <a:t>11/11/2021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B18871B-7203-4889-881D-F1290449910E}"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BE56A1-00D4-4F2B-9466-C19B1DC11242}" type="datetimeFigureOut">
              <a:rPr lang="fr-FR" smtClean="0"/>
              <a:pPr/>
              <a:t>11/11/2021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8871B-7203-4889-881D-F1290449910E}"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fr.wikipedia.org/wiki/Pavot_somnif%C3%A8re" TargetMode="External"/><Relationship Id="rId2" Type="http://schemas.openxmlformats.org/officeDocument/2006/relationships/hyperlink" Target="http://upload.wikimedia.org/wikipedia/commons/3/33/Morphin_-_Morphine.svg" TargetMode="External"/><Relationship Id="rId1" Type="http://schemas.openxmlformats.org/officeDocument/2006/relationships/slideLayout" Target="../slideLayouts/slideLayout2.xml"/><Relationship Id="rId6" Type="http://schemas.openxmlformats.org/officeDocument/2006/relationships/hyperlink" Target="http://fr.wikipedia.org/wiki/Alcalo%C3%AFde" TargetMode="External"/><Relationship Id="rId5" Type="http://schemas.openxmlformats.org/officeDocument/2006/relationships/image" Target="../media/image4.png"/><Relationship Id="rId4" Type="http://schemas.openxmlformats.org/officeDocument/2006/relationships/hyperlink" Target="http://fr.wikipedia.org/wiki/Fichier:Morphine-3D-balls.pn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14290"/>
            <a:ext cx="8715436" cy="6429420"/>
          </a:xfrm>
        </p:spPr>
        <p:txBody>
          <a:bodyPr/>
          <a:lstStyle/>
          <a:p>
            <a:pPr algn="l"/>
            <a:r>
              <a:rPr lang="fr-FR" sz="2000" b="1" dirty="0" smtClean="0">
                <a:solidFill>
                  <a:schemeClr val="tx1"/>
                </a:solidFill>
                <a:latin typeface="Times New Roman" pitchFamily="18" charset="0"/>
                <a:cs typeface="Times New Roman" pitchFamily="18" charset="0"/>
              </a:rPr>
              <a:t>Faculté de médecine</a:t>
            </a:r>
          </a:p>
          <a:p>
            <a:pPr algn="l"/>
            <a:r>
              <a:rPr lang="fr-FR" sz="2000" b="1" dirty="0" smtClean="0">
                <a:solidFill>
                  <a:schemeClr val="tx1"/>
                </a:solidFill>
                <a:latin typeface="Times New Roman" pitchFamily="18" charset="0"/>
                <a:cs typeface="Times New Roman" pitchFamily="18" charset="0"/>
              </a:rPr>
              <a:t>Département de médecine </a:t>
            </a:r>
          </a:p>
          <a:p>
            <a:pPr algn="l"/>
            <a:r>
              <a:rPr lang="fr-FR" sz="2000" b="1" dirty="0" smtClean="0">
                <a:solidFill>
                  <a:schemeClr val="tx1"/>
                </a:solidFill>
                <a:latin typeface="Times New Roman" pitchFamily="18" charset="0"/>
                <a:cs typeface="Times New Roman" pitchFamily="18" charset="0"/>
              </a:rPr>
              <a:t>Module de pharmacologie spéciale  </a:t>
            </a:r>
          </a:p>
          <a:p>
            <a:pPr algn="l"/>
            <a:r>
              <a:rPr lang="fr-FR" sz="2000" b="1" dirty="0" smtClean="0">
                <a:solidFill>
                  <a:schemeClr val="tx1"/>
                </a:solidFill>
                <a:latin typeface="Times New Roman" pitchFamily="18" charset="0"/>
                <a:cs typeface="Times New Roman" pitchFamily="18" charset="0"/>
              </a:rPr>
              <a:t>Dr.  Guergouri F.Z</a:t>
            </a:r>
          </a:p>
          <a:p>
            <a:pPr algn="l"/>
            <a:endParaRPr lang="fr-FR" sz="2000" b="1" dirty="0">
              <a:solidFill>
                <a:schemeClr val="tx1"/>
              </a:solidFill>
              <a:latin typeface="Times New Roman" pitchFamily="18" charset="0"/>
              <a:cs typeface="Times New Roman" pitchFamily="18" charset="0"/>
            </a:endParaRPr>
          </a:p>
          <a:p>
            <a:endParaRPr lang="fr-FR" sz="3600" b="1" dirty="0" smtClean="0">
              <a:solidFill>
                <a:srgbClr val="FF0000"/>
              </a:solidFill>
              <a:latin typeface="Times New Roman" pitchFamily="18" charset="0"/>
              <a:cs typeface="Times New Roman" pitchFamily="18" charset="0"/>
            </a:endParaRPr>
          </a:p>
          <a:p>
            <a:endParaRPr lang="fr-FR" sz="3600" b="1" dirty="0" smtClean="0">
              <a:solidFill>
                <a:srgbClr val="FF0000"/>
              </a:solidFill>
              <a:latin typeface="Times New Roman" pitchFamily="18" charset="0"/>
              <a:cs typeface="Times New Roman" pitchFamily="18" charset="0"/>
            </a:endParaRPr>
          </a:p>
          <a:p>
            <a:r>
              <a:rPr lang="fr-FR" sz="3600" b="1" dirty="0" smtClean="0">
                <a:solidFill>
                  <a:srgbClr val="FF0000"/>
                </a:solidFill>
                <a:latin typeface="Times New Roman" pitchFamily="18" charset="0"/>
                <a:cs typeface="Times New Roman" pitchFamily="18" charset="0"/>
              </a:rPr>
              <a:t>ANALGESIQUES</a:t>
            </a:r>
          </a:p>
          <a:p>
            <a:r>
              <a:rPr lang="fr-FR" sz="3600" b="1" dirty="0" smtClean="0">
                <a:solidFill>
                  <a:srgbClr val="FF0000"/>
                </a:solidFill>
                <a:latin typeface="Times New Roman" pitchFamily="18" charset="0"/>
                <a:cs typeface="Times New Roman" pitchFamily="18" charset="0"/>
              </a:rPr>
              <a:t>ANTIPYRETIQUES  </a:t>
            </a:r>
          </a:p>
          <a:p>
            <a:endParaRPr lang="fr-FR" dirty="0"/>
          </a:p>
        </p:txBody>
      </p:sp>
      <p:pic>
        <p:nvPicPr>
          <p:cNvPr id="4" name="ihover-img" descr="http://ts3.mm.bing.net/images/thumbnail.aspx?q=1342506404198&amp;id=09e88a38deb25e39aca9f44ba4fc9c9f">
            <a:hlinkClick r:id="rId2"/>
          </p:cNvPr>
          <p:cNvPicPr/>
          <p:nvPr/>
        </p:nvPicPr>
        <p:blipFill>
          <a:blip r:embed="rId3"/>
          <a:srcRect/>
          <a:stretch>
            <a:fillRect/>
          </a:stretch>
        </p:blipFill>
        <p:spPr bwMode="auto">
          <a:xfrm>
            <a:off x="6858016" y="285728"/>
            <a:ext cx="15811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r>
              <a:rPr lang="fr-FR" sz="2400" b="1" dirty="0" smtClean="0">
                <a:solidFill>
                  <a:srgbClr val="FF0000"/>
                </a:solidFill>
                <a:latin typeface="Times New Roman" pitchFamily="18" charset="0"/>
                <a:cs typeface="Times New Roman" pitchFamily="18" charset="0"/>
              </a:rPr>
              <a:t>Pharmacologie: </a:t>
            </a:r>
          </a:p>
          <a:p>
            <a:pPr marL="457200" indent="-457200">
              <a:buNone/>
            </a:pPr>
            <a:r>
              <a:rPr lang="fr-FR" sz="2400" b="1" u="sng" dirty="0" smtClean="0">
                <a:latin typeface="Times New Roman" pitchFamily="18" charset="0"/>
                <a:cs typeface="Times New Roman" pitchFamily="18" charset="0"/>
              </a:rPr>
              <a:t>1. Mécanisme d’action</a:t>
            </a:r>
            <a:r>
              <a:rPr lang="fr-FR" sz="2400" b="1" dirty="0" smtClean="0">
                <a:latin typeface="Times New Roman" pitchFamily="18" charset="0"/>
                <a:cs typeface="Times New Roman" pitchFamily="18" charset="0"/>
              </a:rPr>
              <a:t>: les analgésiques non morphiniques agissent en inhibant les cyclo-oxygénases et donc la synthèse des prostaglandines. Il en résulte une diminution de la sensibilisation des nocicepteurs des fibres aux médiateurs algogènes(histamine, sérotonine, bradykinine)</a:t>
            </a:r>
          </a:p>
          <a:p>
            <a:pPr marL="457200" indent="-457200">
              <a:buNone/>
            </a:pPr>
            <a:r>
              <a:rPr lang="fr-FR" sz="2400" b="1" dirty="0" smtClean="0">
                <a:latin typeface="Times New Roman" pitchFamily="18" charset="0"/>
                <a:cs typeface="Times New Roman" pitchFamily="18" charset="0"/>
              </a:rPr>
              <a:t> Cette enzyme constitue l’une des deux voies de la dégradation de l’acide </a:t>
            </a:r>
            <a:r>
              <a:rPr lang="fr-FR" sz="2400" b="1" i="1" dirty="0" smtClean="0">
                <a:latin typeface="Times New Roman" pitchFamily="18" charset="0"/>
                <a:cs typeface="Times New Roman" pitchFamily="18" charset="0"/>
              </a:rPr>
              <a:t>arachidonique</a:t>
            </a:r>
            <a:r>
              <a:rPr lang="fr-FR" sz="2400" b="1" dirty="0" smtClean="0">
                <a:latin typeface="Times New Roman" pitchFamily="18" charset="0"/>
                <a:cs typeface="Times New Roman" pitchFamily="18" charset="0"/>
              </a:rPr>
              <a:t>, l’autre voie étant celle de la </a:t>
            </a:r>
            <a:r>
              <a:rPr lang="fr-FR" sz="2400" b="1" i="1" dirty="0" smtClean="0">
                <a:latin typeface="Times New Roman" pitchFamily="18" charset="0"/>
                <a:cs typeface="Times New Roman" pitchFamily="18" charset="0"/>
              </a:rPr>
              <a:t>lipo-oxygénase</a:t>
            </a:r>
            <a:r>
              <a:rPr lang="fr-FR" sz="2400" b="1" dirty="0" smtClean="0">
                <a:latin typeface="Times New Roman" pitchFamily="18" charset="0"/>
                <a:cs typeface="Times New Roman" pitchFamily="18" charset="0"/>
              </a:rPr>
              <a:t>. La cyclo-oxygénase existe sous deux isoformes: la Cox 1 et la Cox 2, et le rôle ubiquitaire des prostaglandines dans l’organisme(coagulation, bronchomotricité, filtration rénale, contractions utérines, neurotransmission chimique) explique les indications très variés des AINS, ainsi que la richesse de leurs effets indésirables. </a:t>
            </a:r>
          </a:p>
          <a:p>
            <a:pPr marL="457200" indent="-457200">
              <a:buNone/>
            </a:pPr>
            <a:endParaRPr lang="fr-FR"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fontScale="92500" lnSpcReduction="10000"/>
          </a:bodyPr>
          <a:lstStyle/>
          <a:p>
            <a:pPr>
              <a:buNone/>
            </a:pPr>
            <a:endParaRPr lang="fr-FR" sz="2400" b="1" dirty="0" smtClean="0">
              <a:latin typeface="Times New Roman" pitchFamily="18" charset="0"/>
              <a:cs typeface="Times New Roman" pitchFamily="18" charset="0"/>
            </a:endParaRPr>
          </a:p>
          <a:p>
            <a:pPr marL="457200" indent="-457200">
              <a:buNone/>
            </a:pPr>
            <a:r>
              <a:rPr lang="fr-FR" sz="2400" b="1" u="sng" dirty="0" smtClean="0">
                <a:latin typeface="Times New Roman" pitchFamily="18" charset="0"/>
                <a:cs typeface="Times New Roman" pitchFamily="18" charset="0"/>
              </a:rPr>
              <a:t>2. Propriétés pharmacologiques:</a:t>
            </a:r>
          </a:p>
          <a:p>
            <a:pPr marL="457200" indent="-457200">
              <a:buNone/>
            </a:pPr>
            <a:r>
              <a:rPr lang="fr-FR" sz="2400" b="1" dirty="0" smtClean="0">
                <a:latin typeface="Times New Roman" pitchFamily="18" charset="0"/>
                <a:cs typeface="Times New Roman" pitchFamily="18" charset="0"/>
              </a:rPr>
              <a:t>-</a:t>
            </a:r>
            <a:r>
              <a:rPr lang="fr-FR" sz="2400" b="1" dirty="0" smtClean="0">
                <a:solidFill>
                  <a:srgbClr val="FF0000"/>
                </a:solidFill>
                <a:latin typeface="Times New Roman" pitchFamily="18" charset="0"/>
                <a:cs typeface="Times New Roman" pitchFamily="18" charset="0"/>
              </a:rPr>
              <a:t>Activité analgésique: </a:t>
            </a:r>
            <a:r>
              <a:rPr lang="fr-FR" sz="2400" b="1" dirty="0" smtClean="0">
                <a:latin typeface="Times New Roman" pitchFamily="18" charset="0"/>
                <a:cs typeface="Times New Roman" pitchFamily="18" charset="0"/>
              </a:rPr>
              <a:t>Les analgésiques non morphiniques ont à peu prés la même efficacité sur les douleurs de faible ou de moyenne intensité: céphalées, douleurs d’origine dentaire, musculaire, ostéo-articulaire, tendinoligamentaire et dysménorrhées</a:t>
            </a:r>
          </a:p>
          <a:p>
            <a:pPr marL="457200" indent="-457200">
              <a:buFont typeface="Courier New" pitchFamily="49" charset="0"/>
              <a:buChar char="o"/>
            </a:pPr>
            <a:r>
              <a:rPr lang="fr-FR" sz="2400" b="1" dirty="0" smtClean="0">
                <a:latin typeface="Times New Roman" pitchFamily="18" charset="0"/>
                <a:cs typeface="Times New Roman" pitchFamily="18" charset="0"/>
              </a:rPr>
              <a:t>La noramidopyrine: se distingue des autres molécules par son efficacité sur les coliques hépatiques et néphrétiques et permet d’atténuer les douleurs viscérales. (agranulocytose immuno-allergique )</a:t>
            </a:r>
          </a:p>
          <a:p>
            <a:pPr>
              <a:buFont typeface="Courier New" pitchFamily="49" charset="0"/>
              <a:buChar char="o"/>
            </a:pPr>
            <a:r>
              <a:rPr lang="fr-FR" sz="2400" b="1" dirty="0" smtClean="0">
                <a:latin typeface="Times New Roman" pitchFamily="18" charset="0"/>
                <a:cs typeface="Times New Roman" pitchFamily="18" charset="0"/>
              </a:rPr>
              <a:t>La phénacétine: n’est plus utilisée à cause du risque de néphropathie interstitielle chronique </a:t>
            </a:r>
          </a:p>
          <a:p>
            <a:pPr>
              <a:buNone/>
            </a:pPr>
            <a:r>
              <a:rPr lang="fr-FR" sz="2400" b="1" dirty="0" smtClean="0">
                <a:solidFill>
                  <a:srgbClr val="FF0000"/>
                </a:solidFill>
                <a:latin typeface="Times New Roman" pitchFamily="18" charset="0"/>
                <a:cs typeface="Times New Roman" pitchFamily="18" charset="0"/>
              </a:rPr>
              <a:t>-Activité antipyrétique: </a:t>
            </a:r>
            <a:r>
              <a:rPr lang="fr-FR" sz="2400" b="1" dirty="0" smtClean="0">
                <a:latin typeface="Times New Roman" pitchFamily="18" charset="0"/>
                <a:cs typeface="Times New Roman" pitchFamily="18" charset="0"/>
              </a:rPr>
              <a:t>Tous les produits de cette classe; excepté les analgésiques purs, possèdent la propriété  de faire baisser la fièvre, en rétablissant le thermostat dans le centre thermorégulateur de l’hypothalamus. </a:t>
            </a:r>
          </a:p>
          <a:p>
            <a:pPr>
              <a:buNone/>
            </a:pPr>
            <a:r>
              <a:rPr lang="fr-FR" sz="2400" b="1" dirty="0" smtClean="0">
                <a:latin typeface="Times New Roman" pitchFamily="18" charset="0"/>
                <a:cs typeface="Times New Roman" pitchFamily="18" charset="0"/>
              </a:rPr>
              <a:t>-</a:t>
            </a:r>
            <a:r>
              <a:rPr lang="fr-FR" sz="2400" b="1" dirty="0" smtClean="0">
                <a:solidFill>
                  <a:srgbClr val="FF0000"/>
                </a:solidFill>
                <a:latin typeface="Times New Roman" pitchFamily="18" charset="0"/>
                <a:cs typeface="Times New Roman" pitchFamily="18" charset="0"/>
              </a:rPr>
              <a:t>Activité anti-inflammatoire: </a:t>
            </a:r>
            <a:r>
              <a:rPr lang="fr-FR" sz="2400" b="1" dirty="0" smtClean="0">
                <a:latin typeface="Times New Roman" pitchFamily="18" charset="0"/>
                <a:cs typeface="Times New Roman" pitchFamily="18" charset="0"/>
              </a:rPr>
              <a:t>certains médicaments de cette classe possèdent en plus une activité anti-inflammatoire (salicylés, dérivés de l’acide propionique)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buNone/>
            </a:pPr>
            <a:r>
              <a:rPr lang="fr-FR" b="1" i="1" dirty="0" smtClean="0">
                <a:solidFill>
                  <a:srgbClr val="FF0000"/>
                </a:solidFill>
                <a:latin typeface="Times New Roman" pitchFamily="18" charset="0"/>
                <a:cs typeface="Times New Roman" pitchFamily="18" charset="0"/>
              </a:rPr>
              <a:t>L’aspirine:</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Les</a:t>
            </a:r>
            <a:r>
              <a:rPr lang="fr-FR" sz="2400" b="1" dirty="0" smtClean="0">
                <a:solidFill>
                  <a:srgbClr val="FF0000"/>
                </a:solidFill>
                <a:latin typeface="Times New Roman" pitchFamily="18" charset="0"/>
                <a:cs typeface="Times New Roman" pitchFamily="18" charset="0"/>
              </a:rPr>
              <a:t> </a:t>
            </a:r>
            <a:r>
              <a:rPr lang="fr-FR" sz="2400" b="1" dirty="0" smtClean="0">
                <a:latin typeface="Times New Roman" pitchFamily="18" charset="0"/>
                <a:cs typeface="Times New Roman" pitchFamily="18" charset="0"/>
              </a:rPr>
              <a:t>propriétés pharmacologiques de l’aspirine sont doses dépendantes:</a:t>
            </a:r>
          </a:p>
          <a:p>
            <a:pPr>
              <a:buNone/>
            </a:pPr>
            <a:r>
              <a:rPr lang="fr-FR" sz="2400" b="1" i="1" dirty="0" smtClean="0">
                <a:solidFill>
                  <a:srgbClr val="FF0000"/>
                </a:solidFill>
                <a:latin typeface="Times New Roman" pitchFamily="18" charset="0"/>
                <a:cs typeface="Times New Roman" pitchFamily="18" charset="0"/>
              </a:rPr>
              <a:t>A dose faible(100 à 150 mg/j): </a:t>
            </a:r>
            <a:r>
              <a:rPr lang="fr-FR" sz="2400" b="1" i="1" dirty="0" smtClean="0">
                <a:latin typeface="Times New Roman" pitchFamily="18" charset="0"/>
                <a:cs typeface="Times New Roman" pitchFamily="18" charset="0"/>
              </a:rPr>
              <a:t>antiagrégant plaquettaire, d’où son utilisation dans la prévention des accidents cardio-vasculaires et des thromboses</a:t>
            </a:r>
          </a:p>
          <a:p>
            <a:pPr>
              <a:buNone/>
            </a:pPr>
            <a:r>
              <a:rPr lang="fr-FR" sz="2400" b="1" i="1" dirty="0" smtClean="0">
                <a:solidFill>
                  <a:srgbClr val="FF0000"/>
                </a:solidFill>
                <a:latin typeface="Times New Roman" pitchFamily="18" charset="0"/>
                <a:cs typeface="Times New Roman" pitchFamily="18" charset="0"/>
              </a:rPr>
              <a:t>A dose moyenne(1à 3 g/j) : </a:t>
            </a:r>
            <a:r>
              <a:rPr lang="fr-FR" sz="2400" b="1" i="1" dirty="0" smtClean="0">
                <a:latin typeface="Times New Roman" pitchFamily="18" charset="0"/>
                <a:cs typeface="Times New Roman" pitchFamily="18" charset="0"/>
              </a:rPr>
              <a:t>action analgésique et antipyrétique</a:t>
            </a:r>
          </a:p>
          <a:p>
            <a:pPr>
              <a:buNone/>
            </a:pPr>
            <a:r>
              <a:rPr lang="fr-FR" sz="2400" b="1" i="1" dirty="0" smtClean="0">
                <a:solidFill>
                  <a:srgbClr val="FF0000"/>
                </a:solidFill>
                <a:latin typeface="Times New Roman" pitchFamily="18" charset="0"/>
                <a:cs typeface="Times New Roman" pitchFamily="18" charset="0"/>
              </a:rPr>
              <a:t>A dose  sup à 3 g/j (3 à 6 g/j) : </a:t>
            </a:r>
            <a:r>
              <a:rPr lang="fr-FR" sz="2400" b="1" i="1" dirty="0" smtClean="0">
                <a:latin typeface="Times New Roman" pitchFamily="18" charset="0"/>
                <a:cs typeface="Times New Roman" pitchFamily="18" charset="0"/>
              </a:rPr>
              <a:t>action anti-inflammatoire</a:t>
            </a:r>
          </a:p>
          <a:p>
            <a:pPr>
              <a:buNone/>
            </a:pPr>
            <a:r>
              <a:rPr lang="fr-FR" sz="2400" b="1" i="1" dirty="0" smtClean="0">
                <a:solidFill>
                  <a:srgbClr val="FF0000"/>
                </a:solidFill>
                <a:latin typeface="Times New Roman" pitchFamily="18" charset="0"/>
                <a:cs typeface="Times New Roman" pitchFamily="18" charset="0"/>
              </a:rPr>
              <a:t>A dose sup à 4 g/j: </a:t>
            </a:r>
            <a:r>
              <a:rPr lang="fr-FR" sz="2400" b="1" i="1" dirty="0" smtClean="0">
                <a:latin typeface="Times New Roman" pitchFamily="18" charset="0"/>
                <a:cs typeface="Times New Roman" pitchFamily="18" charset="0"/>
              </a:rPr>
              <a:t>action uricosurique ( permet l’élimination de l’acide urique) </a:t>
            </a:r>
            <a:r>
              <a:rPr lang="fr-FR" b="1" i="1"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p:spPr>
        <p:txBody>
          <a:bodyPr>
            <a:normAutofit/>
          </a:bodyPr>
          <a:lstStyle/>
          <a:p>
            <a:pPr>
              <a:buNone/>
            </a:pPr>
            <a:r>
              <a:rPr lang="fr-FR" sz="2400" b="1" dirty="0" smtClean="0">
                <a:latin typeface="Times New Roman" pitchFamily="18" charset="0"/>
                <a:cs typeface="Times New Roman" pitchFamily="18" charset="0"/>
              </a:rPr>
              <a:t> </a:t>
            </a:r>
          </a:p>
          <a:p>
            <a:pPr>
              <a:buNone/>
            </a:pPr>
            <a:r>
              <a:rPr lang="fr-FR" sz="2400" b="1" i="1" u="sng" dirty="0" smtClean="0">
                <a:latin typeface="Times New Roman" pitchFamily="18" charset="0"/>
                <a:cs typeface="Times New Roman" pitchFamily="18" charset="0"/>
              </a:rPr>
              <a:t>Indications et précautions d’emploi:</a:t>
            </a:r>
            <a:r>
              <a:rPr lang="fr-FR" sz="2400" b="1" i="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Indiquée dans les douleurs d’intensité modérée avec ou sans composante inflammatoire. Elle est contre-indiquée en cas d’hémorragie digestives, de métrorragies ou ménorragies. Chez l’enfant, le paracétamol est préféré en raison d’une possible liaison de l’aspirine avec le syndrome de Reye. La grossesse, notamment au 3</a:t>
            </a:r>
            <a:r>
              <a:rPr lang="fr-FR" sz="2400" b="1" baseline="30000" dirty="0" smtClean="0">
                <a:latin typeface="Times New Roman" pitchFamily="18" charset="0"/>
                <a:cs typeface="Times New Roman" pitchFamily="18" charset="0"/>
              </a:rPr>
              <a:t>ème</a:t>
            </a:r>
            <a:r>
              <a:rPr lang="fr-FR" sz="2400" b="1" dirty="0" smtClean="0">
                <a:latin typeface="Times New Roman" pitchFamily="18" charset="0"/>
                <a:cs typeface="Times New Roman" pitchFamily="18" charset="0"/>
              </a:rPr>
              <a:t> trimestre contre indique l’emploi des salicylés en raison d’une toxicité fœtale cardio-pulmonaire et rénale et d’un allongement du temps de saignement chez la mère . Prudence en cas d’antécédents d’ulcères gastriques ou duodénaux, d’insuffisance rénale, d’asthme, de dispositifs intra utérins(diminution de l’efficacité)   </a:t>
            </a:r>
            <a:endParaRPr lang="fr-FR" sz="2400" b="1" i="1"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92500"/>
          </a:bodyPr>
          <a:lstStyle/>
          <a:p>
            <a:pPr>
              <a:buNone/>
            </a:pPr>
            <a:r>
              <a:rPr lang="fr-FR" sz="2400" b="1" i="1" u="sng" dirty="0" smtClean="0">
                <a:latin typeface="Times New Roman" pitchFamily="18" charset="0"/>
                <a:cs typeface="Times New Roman" pitchFamily="18" charset="0"/>
              </a:rPr>
              <a:t>Effets indésirables des AINS et de l’aspirine:</a:t>
            </a:r>
            <a:r>
              <a:rPr lang="fr-FR" b="1" i="1" u="sng" dirty="0" smtClean="0">
                <a:latin typeface="Times New Roman" pitchFamily="18" charset="0"/>
                <a:cs typeface="Times New Roman" pitchFamily="18" charset="0"/>
              </a:rPr>
              <a:t> </a:t>
            </a:r>
          </a:p>
          <a:p>
            <a:pPr>
              <a:buNone/>
            </a:pPr>
            <a:r>
              <a:rPr lang="fr-FR" sz="2400" b="1" i="1" u="sng" dirty="0" smtClean="0">
                <a:latin typeface="Times New Roman" pitchFamily="18" charset="0"/>
                <a:cs typeface="Times New Roman" pitchFamily="18" charset="0"/>
              </a:rPr>
              <a:t>Gastro-intestinaux</a:t>
            </a:r>
            <a:r>
              <a:rPr lang="fr-FR" sz="2400" b="1" dirty="0" smtClean="0">
                <a:latin typeface="Times New Roman" pitchFamily="18" charset="0"/>
                <a:cs typeface="Times New Roman" pitchFamily="18" charset="0"/>
              </a:rPr>
              <a:t>: épigastralgies, nausées, douleur abdominale, troubles du transit. Les AINS peuvent déclencher une rectocolite hémorragique ou une maladie de Crohn.</a:t>
            </a:r>
          </a:p>
          <a:p>
            <a:pPr>
              <a:buNone/>
            </a:pPr>
            <a:r>
              <a:rPr lang="fr-FR" sz="2400" b="1" i="1" u="sng" dirty="0" smtClean="0">
                <a:latin typeface="Times New Roman" pitchFamily="18" charset="0"/>
                <a:cs typeface="Times New Roman" pitchFamily="18" charset="0"/>
              </a:rPr>
              <a:t>Rénaux: </a:t>
            </a:r>
            <a:r>
              <a:rPr lang="fr-FR" sz="2400" b="1" dirty="0" smtClean="0">
                <a:latin typeface="Times New Roman" pitchFamily="18" charset="0"/>
                <a:cs typeface="Times New Roman" pitchFamily="18" charset="0"/>
              </a:rPr>
              <a:t>chez certains sujets à risque(personne âgée, patients déshydratés, cirrhotiques, insuffisants cardiaques) une insuffisance rénale fonctionnelle peut survenir. L’association aves les diurétiques ou les IEC peut conduire à l’insuffisance rénale. </a:t>
            </a:r>
          </a:p>
          <a:p>
            <a:pPr>
              <a:buNone/>
            </a:pPr>
            <a:r>
              <a:rPr lang="fr-FR" sz="2400" b="1" i="1" u="sng" dirty="0" smtClean="0">
                <a:latin typeface="Times New Roman" pitchFamily="18" charset="0"/>
                <a:cs typeface="Times New Roman" pitchFamily="18" charset="0"/>
              </a:rPr>
              <a:t>Asthme: </a:t>
            </a:r>
            <a:r>
              <a:rPr lang="fr-FR" sz="2400" b="1" dirty="0" smtClean="0">
                <a:latin typeface="Times New Roman" pitchFamily="18" charset="0"/>
                <a:cs typeface="Times New Roman" pitchFamily="18" charset="0"/>
              </a:rPr>
              <a:t>grande prudence en cas d’antécédents asthmatiques.</a:t>
            </a:r>
          </a:p>
          <a:p>
            <a:pPr>
              <a:buNone/>
            </a:pPr>
            <a:r>
              <a:rPr lang="fr-FR" sz="2400" b="1" u="sng" dirty="0" smtClean="0">
                <a:latin typeface="Times New Roman" pitchFamily="18" charset="0"/>
                <a:cs typeface="Times New Roman" pitchFamily="18" charset="0"/>
              </a:rPr>
              <a:t>Cutanés: </a:t>
            </a:r>
            <a:r>
              <a:rPr lang="fr-FR" sz="2400" b="1" dirty="0" smtClean="0">
                <a:latin typeface="Times New Roman" pitchFamily="18" charset="0"/>
                <a:cs typeface="Times New Roman" pitchFamily="18" charset="0"/>
              </a:rPr>
              <a:t>syndrome de Lyell, de Stevens-Johnson. Purpura et vascularites sont également décrites ainsi que des réactions bénignes(urticaires, rash)</a:t>
            </a:r>
          </a:p>
          <a:p>
            <a:pPr>
              <a:buNone/>
            </a:pPr>
            <a:r>
              <a:rPr lang="fr-FR" sz="2400" b="1" i="1" u="sng" dirty="0" smtClean="0">
                <a:latin typeface="Times New Roman" pitchFamily="18" charset="0"/>
                <a:cs typeface="Times New Roman" pitchFamily="18" charset="0"/>
              </a:rPr>
              <a:t>Hématologiques: </a:t>
            </a:r>
            <a:r>
              <a:rPr lang="fr-FR" sz="2400" b="1" dirty="0" smtClean="0">
                <a:latin typeface="Times New Roman" pitchFamily="18" charset="0"/>
                <a:cs typeface="Times New Roman" pitchFamily="18" charset="0"/>
              </a:rPr>
              <a:t>généralement d’ordre immunologique, touchant une lignée cellulaire(thrombopénie, leucopénie…). Aplasie médullaire possible. </a:t>
            </a:r>
          </a:p>
          <a:p>
            <a:pPr>
              <a:buNone/>
            </a:pPr>
            <a:r>
              <a:rPr lang="fr-FR" sz="2400" b="1" dirty="0" smtClean="0">
                <a:latin typeface="Times New Roman" pitchFamily="18" charset="0"/>
                <a:cs typeface="Times New Roman" pitchFamily="18" charset="0"/>
              </a:rPr>
              <a:t> </a:t>
            </a:r>
            <a:r>
              <a:rPr lang="fr-FR" sz="2400" b="1" i="1" u="sng" dirty="0" smtClean="0">
                <a:latin typeface="Times New Roman" pitchFamily="18" charset="0"/>
                <a:cs typeface="Times New Roman" pitchFamily="18" charset="0"/>
              </a:rPr>
              <a:t>Hépatiques: </a:t>
            </a:r>
            <a:r>
              <a:rPr lang="fr-FR" sz="2400" b="1" dirty="0" smtClean="0">
                <a:latin typeface="Times New Roman" pitchFamily="18" charset="0"/>
                <a:cs typeface="Times New Roman" pitchFamily="18" charset="0"/>
              </a:rPr>
              <a:t>exceptionnels. Hépatites de tous types pouvant se résumer à une simple élévation des transaminases.</a:t>
            </a:r>
          </a:p>
          <a:p>
            <a:pPr>
              <a:buNone/>
            </a:pPr>
            <a:endParaRPr lang="fr-FR" sz="2400" b="1" dirty="0" smtClean="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357982"/>
          </a:xfrm>
        </p:spPr>
        <p:txBody>
          <a:bodyPr>
            <a:normAutofit/>
          </a:bodyPr>
          <a:lstStyle/>
          <a:p>
            <a:pPr>
              <a:buNone/>
            </a:pPr>
            <a:r>
              <a:rPr lang="fr-FR" sz="2400" b="1" i="1" u="sng" dirty="0" smtClean="0">
                <a:latin typeface="Times New Roman" pitchFamily="18" charset="0"/>
                <a:cs typeface="Times New Roman" pitchFamily="18" charset="0"/>
              </a:rPr>
              <a:t>Le syndrome de Reye: </a:t>
            </a:r>
            <a:r>
              <a:rPr lang="fr-FR" sz="2400" b="1" dirty="0" smtClean="0">
                <a:latin typeface="Times New Roman" pitchFamily="18" charset="0"/>
                <a:cs typeface="Times New Roman" pitchFamily="18" charset="0"/>
              </a:rPr>
              <a:t>exceptionnel, se voit principalement chez l’enfant traité par aspirine au cours d’infections virales (varicelle, influenza). Associe une insuffisance hépato-cellulaire grave et une encéphalopathie aigue d’évolution mortelle une fois sur deux. D’où l’emploi préféré du paracétamol chez l’enfant dans le TRT symptomatique des états fébriles. </a:t>
            </a:r>
          </a:p>
          <a:p>
            <a:pPr>
              <a:buNone/>
            </a:pPr>
            <a:r>
              <a:rPr lang="fr-FR" b="1" i="1" dirty="0" smtClean="0">
                <a:solidFill>
                  <a:srgbClr val="FF0000"/>
                </a:solidFill>
                <a:latin typeface="Times New Roman" pitchFamily="18" charset="0"/>
                <a:cs typeface="Times New Roman" pitchFamily="18" charset="0"/>
              </a:rPr>
              <a:t>Le paracétamol:</a:t>
            </a:r>
          </a:p>
          <a:p>
            <a:pPr>
              <a:buNone/>
            </a:pPr>
            <a:r>
              <a:rPr lang="fr-FR" sz="2400" b="1" dirty="0" smtClean="0">
                <a:latin typeface="Times New Roman" pitchFamily="18" charset="0"/>
                <a:cs typeface="Times New Roman" pitchFamily="18" charset="0"/>
              </a:rPr>
              <a:t>Le paracétamol est un des métabolites actifs de la phénacétine appartenant à la famille chimique des para-amino-phénols.</a:t>
            </a:r>
          </a:p>
          <a:p>
            <a:pPr>
              <a:buNone/>
            </a:pPr>
            <a:r>
              <a:rPr lang="fr-FR" sz="2400" b="1" dirty="0" smtClean="0">
                <a:latin typeface="Times New Roman" pitchFamily="18" charset="0"/>
                <a:cs typeface="Times New Roman" pitchFamily="18" charset="0"/>
              </a:rPr>
              <a:t>C’est un antalgique antipyrétique dénué de PRP AI aux doses thérapeutiques. Son association avec des opiacés faibles ou dérivés opioïdes mineurs est synergique et  fait partie du niveau 2 de l’OMS. </a:t>
            </a:r>
            <a:r>
              <a:rPr lang="fr-FR" b="1" i="1" dirty="0" smtClean="0">
                <a:solidFill>
                  <a:srgbClr val="FF0000"/>
                </a:solidFill>
                <a:latin typeface="Times New Roman" pitchFamily="18" charset="0"/>
                <a:cs typeface="Times New Roman" pitchFamily="18" charset="0"/>
              </a:rPr>
              <a:t>   </a:t>
            </a:r>
            <a:endParaRPr lang="fr-FR" b="1" i="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p:spPr>
        <p:txBody>
          <a:bodyPr>
            <a:normAutofit/>
          </a:bodyPr>
          <a:lstStyle/>
          <a:p>
            <a:pPr>
              <a:buNone/>
            </a:pPr>
            <a:r>
              <a:rPr lang="fr-FR" sz="2400" b="1" i="1" u="sng" dirty="0" smtClean="0">
                <a:latin typeface="Times New Roman" pitchFamily="18" charset="0"/>
                <a:cs typeface="Times New Roman" pitchFamily="18" charset="0"/>
              </a:rPr>
              <a:t>Indications et précautions d’emploi</a:t>
            </a:r>
            <a:r>
              <a:rPr lang="fr-FR" sz="2400" b="1" dirty="0" smtClean="0">
                <a:latin typeface="Times New Roman" pitchFamily="18" charset="0"/>
                <a:cs typeface="Times New Roman" pitchFamily="18" charset="0"/>
              </a:rPr>
              <a:t>: Prescrit à la dose de 3g/24h en 3 ou 4 prises espacées de 4 heures. Il existe une prodrogue du paracétamol: le proparacétamol, Prodafalgan qui est hydrolysé dans l’organisme en paracétamol, utilisable par voie parentérale. Utilisé souvent dans les douleurs post opératoire à la dose de 1 à 2 g/inj, une à qutre fois par 24 heures. </a:t>
            </a:r>
          </a:p>
          <a:p>
            <a:pPr>
              <a:buNone/>
            </a:pPr>
            <a:r>
              <a:rPr lang="fr-FR" sz="2400" b="1" dirty="0" smtClean="0">
                <a:latin typeface="Times New Roman" pitchFamily="18" charset="0"/>
                <a:cs typeface="Times New Roman" pitchFamily="18" charset="0"/>
              </a:rPr>
              <a:t>L’utilisation du paracétamol sera prudente chez les sujets alcooliques chroniques, dénutris ou présentant une insuffisance hépatocellulaire chez qui le glutathion hépatique est déjà diminué.</a:t>
            </a:r>
          </a:p>
          <a:p>
            <a:pPr>
              <a:buNone/>
            </a:pPr>
            <a:endParaRPr lang="fr-FR" sz="2400" b="1"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Effets indésirables: </a:t>
            </a:r>
            <a:r>
              <a:rPr lang="fr-FR" sz="2400" b="1" dirty="0" smtClean="0">
                <a:latin typeface="Times New Roman" pitchFamily="18" charset="0"/>
                <a:cs typeface="Times New Roman" pitchFamily="18" charset="0"/>
              </a:rPr>
              <a:t>Bien toléré au plan digestif, EI aux doses usuelles rares, d’où son utilisation en 1</a:t>
            </a:r>
            <a:r>
              <a:rPr lang="fr-FR" sz="2400" b="1" baseline="30000" dirty="0" smtClean="0">
                <a:latin typeface="Times New Roman" pitchFamily="18" charset="0"/>
                <a:cs typeface="Times New Roman" pitchFamily="18" charset="0"/>
              </a:rPr>
              <a:t>ère</a:t>
            </a:r>
            <a:r>
              <a:rPr lang="fr-FR" sz="2400" b="1" dirty="0" smtClean="0">
                <a:latin typeface="Times New Roman" pitchFamily="18" charset="0"/>
                <a:cs typeface="Times New Roman" pitchFamily="18" charset="0"/>
              </a:rPr>
              <a:t> intention chez l’enfant ou le nourrisson. L’utilisation chez la femme enceinte ou allaitante est possible.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429420"/>
          </a:xfrm>
        </p:spPr>
        <p:txBody>
          <a:bodyPr/>
          <a:lstStyle/>
          <a:p>
            <a:pPr algn="ctr">
              <a:buNone/>
            </a:pPr>
            <a:r>
              <a:rPr lang="fr-FR" sz="3600" b="1" dirty="0" smtClean="0">
                <a:solidFill>
                  <a:srgbClr val="FF0000"/>
                </a:solidFill>
                <a:latin typeface="Times New Roman" pitchFamily="18" charset="0"/>
                <a:cs typeface="Times New Roman" pitchFamily="18" charset="0"/>
              </a:rPr>
              <a:t>Antalgiques de niveau 2:</a:t>
            </a:r>
          </a:p>
          <a:p>
            <a:pPr algn="ctr">
              <a:buNone/>
            </a:pP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Le passage à ce niveau est indiqué en cas de douleurs modérées à intenses ou lorsque les douleurs résistent à 2 ou 3 g de paracétamol ou d’aspirine. </a:t>
            </a:r>
          </a:p>
          <a:p>
            <a:pPr>
              <a:buFont typeface="Wingdings" pitchFamily="2" charset="2"/>
              <a:buChar char="ü"/>
            </a:pPr>
            <a:r>
              <a:rPr lang="fr-FR" sz="2400" b="1" dirty="0" smtClean="0">
                <a:latin typeface="Times New Roman" pitchFamily="18" charset="0"/>
                <a:cs typeface="Times New Roman" pitchFamily="18" charset="0"/>
              </a:rPr>
              <a:t>Représentés par des associations d’antalgiques de niveau 1 avec des dérivés opioïdes mineurs comme la codéine et le dextropropoxyphène. L’association permet de potentialiser l’effet analgésique de chacun des constituants.</a:t>
            </a:r>
          </a:p>
          <a:p>
            <a:pPr>
              <a:buFont typeface="Wingdings" pitchFamily="2" charset="2"/>
              <a:buChar char="ü"/>
            </a:pPr>
            <a:r>
              <a:rPr lang="fr-FR" sz="2400" b="1" dirty="0" smtClean="0">
                <a:latin typeface="Times New Roman" pitchFamily="18" charset="0"/>
                <a:cs typeface="Times New Roman" pitchFamily="18" charset="0"/>
              </a:rPr>
              <a:t>Le paracétamol est l’antalgique de choix pour ces associations. </a:t>
            </a:r>
          </a:p>
          <a:p>
            <a:pPr>
              <a:buFont typeface="Wingdings" pitchFamily="2" charset="2"/>
              <a:buChar char="ü"/>
            </a:pPr>
            <a:r>
              <a:rPr lang="fr-FR" sz="2400" b="1" dirty="0" smtClean="0">
                <a:latin typeface="Times New Roman" pitchFamily="18" charset="0"/>
                <a:cs typeface="Times New Roman" pitchFamily="18" charset="0"/>
              </a:rPr>
              <a:t>Ces dérivés opioïdes sont qualifiés de mineurs en raison d’une faible affinité pour les récepteurs morphiniques. L’effet antalgique est donc moindre que celui de la morphine et les effets indésirables sont moins importants. </a:t>
            </a:r>
          </a:p>
          <a:p>
            <a:pPr>
              <a:buNone/>
            </a:pP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429420"/>
          </a:xfrm>
        </p:spPr>
        <p:txBody>
          <a:bodyPr>
            <a:normAutofit/>
          </a:bodyPr>
          <a:lstStyle/>
          <a:p>
            <a:pPr>
              <a:buNone/>
            </a:pPr>
            <a:r>
              <a:rPr lang="fr-FR" sz="3600" b="1" dirty="0" smtClean="0">
                <a:solidFill>
                  <a:srgbClr val="FF0000"/>
                </a:solidFill>
                <a:latin typeface="Times New Roman" pitchFamily="18" charset="0"/>
                <a:cs typeface="Times New Roman" pitchFamily="18" charset="0"/>
              </a:rPr>
              <a:t>Les dérivés opioïdes mineurs: </a:t>
            </a:r>
          </a:p>
          <a:p>
            <a:pPr>
              <a:buNone/>
            </a:pPr>
            <a:r>
              <a:rPr lang="fr-FR" sz="2400" b="1" dirty="0" smtClean="0">
                <a:latin typeface="Times New Roman" pitchFamily="18" charset="0"/>
                <a:cs typeface="Times New Roman" pitchFamily="18" charset="0"/>
              </a:rPr>
              <a:t>    </a:t>
            </a:r>
            <a:r>
              <a:rPr lang="fr-FR" sz="2400" b="1" i="1" u="sng" dirty="0" smtClean="0">
                <a:latin typeface="Times New Roman" pitchFamily="18" charset="0"/>
                <a:cs typeface="Times New Roman" pitchFamily="18" charset="0"/>
              </a:rPr>
              <a:t>Mécanisme d’action: </a:t>
            </a:r>
            <a:r>
              <a:rPr lang="fr-FR" sz="2400" b="1" dirty="0" smtClean="0">
                <a:latin typeface="Times New Roman" pitchFamily="18" charset="0"/>
                <a:cs typeface="Times New Roman" pitchFamily="18" charset="0"/>
              </a:rPr>
              <a:t>Les opiacés, comme les opioïdes endogènes(enképhalines, endorphines et dynorphines) sont des agonistes des récepteurs morphiniques qui sont de 5 types: mu, delta, êta, sigma et kappa. Ces récepteurs sont localisés au niveau de structures anatomiques contrôlant le message nociceptif: corne postérieure de la moelle, tronc cérébral, thalamus et système limbique. Les récepteurs mu sont les plus impliqués dans la genèse de l’analgésie. La liaison à ces récepteurs aboutit à une inhibition de la libération de la substance P et donc de la transmission de l’influx nociceptif. </a:t>
            </a:r>
          </a:p>
          <a:p>
            <a:pPr>
              <a:buNone/>
            </a:pPr>
            <a:r>
              <a:rPr lang="fr-FR" sz="2400" b="1" dirty="0" smtClean="0">
                <a:latin typeface="Times New Roman" pitchFamily="18" charset="0"/>
                <a:cs typeface="Times New Roman" pitchFamily="18" charset="0"/>
              </a:rPr>
              <a:t>    De plus, un effet psychotrope (euphorie, prise de distance par rapport à l’algogène) contribue à l’effet antalgique.    ²</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3600" b="1" dirty="0" smtClean="0">
                <a:solidFill>
                  <a:srgbClr val="FF0000"/>
                </a:solidFill>
                <a:latin typeface="Times New Roman" pitchFamily="18" charset="0"/>
                <a:cs typeface="Times New Roman" pitchFamily="18" charset="0"/>
              </a:rPr>
              <a:t>Codéine: </a:t>
            </a:r>
          </a:p>
          <a:p>
            <a:pPr>
              <a:buNone/>
            </a:pP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Alcaloïde de l’opium, également utilisé comme </a:t>
            </a:r>
            <a:r>
              <a:rPr lang="fr-FR" sz="2400" b="1" u="sng" dirty="0" smtClean="0">
                <a:latin typeface="Times New Roman" pitchFamily="18" charset="0"/>
                <a:cs typeface="Times New Roman" pitchFamily="18" charset="0"/>
              </a:rPr>
              <a:t>antitussif</a:t>
            </a:r>
            <a:r>
              <a:rPr lang="fr-FR" sz="2400" b="1" dirty="0" smtClean="0">
                <a:latin typeface="Times New Roman" pitchFamily="18" charset="0"/>
                <a:cs typeface="Times New Roman" pitchFamily="18" charset="0"/>
              </a:rPr>
              <a:t> et </a:t>
            </a:r>
            <a:r>
              <a:rPr lang="fr-FR" sz="2400" b="1" u="sng" dirty="0" smtClean="0">
                <a:latin typeface="Times New Roman" pitchFamily="18" charset="0"/>
                <a:cs typeface="Times New Roman" pitchFamily="18" charset="0"/>
              </a:rPr>
              <a:t>antidiarrhéique</a:t>
            </a:r>
            <a:r>
              <a:rPr lang="fr-FR" sz="2400" b="1" dirty="0" smtClean="0">
                <a:latin typeface="Times New Roman" pitchFamily="18" charset="0"/>
                <a:cs typeface="Times New Roman" pitchFamily="18" charset="0"/>
              </a:rPr>
              <a:t>.</a:t>
            </a:r>
          </a:p>
          <a:p>
            <a:pPr>
              <a:buFont typeface="Wingdings" pitchFamily="2" charset="2"/>
              <a:buChar char="ü"/>
            </a:pPr>
            <a:r>
              <a:rPr lang="fr-FR" sz="2400" b="1" dirty="0" smtClean="0">
                <a:latin typeface="Times New Roman" pitchFamily="18" charset="0"/>
                <a:cs typeface="Times New Roman" pitchFamily="18" charset="0"/>
              </a:rPr>
              <a:t>Effet antalgique 5 à 10 fois plus faible que celui de la morphine. </a:t>
            </a:r>
          </a:p>
          <a:p>
            <a:pPr>
              <a:buFont typeface="Wingdings" pitchFamily="2" charset="2"/>
              <a:buChar char="ü"/>
            </a:pPr>
            <a:r>
              <a:rPr lang="fr-FR" sz="2400" b="1" dirty="0" smtClean="0">
                <a:latin typeface="Times New Roman" pitchFamily="18" charset="0"/>
                <a:cs typeface="Times New Roman" pitchFamily="18" charset="0"/>
              </a:rPr>
              <a:t>La codéine traverse le placenta et passe dans le lait maternel. </a:t>
            </a:r>
          </a:p>
          <a:p>
            <a:pPr>
              <a:buNone/>
            </a:pP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endParaRPr lang="fr-FR" sz="2400" b="1" dirty="0" smtClean="0">
              <a:solidFill>
                <a:srgbClr val="FF0000"/>
              </a:solidFill>
              <a:latin typeface="Times New Roman" pitchFamily="18" charset="0"/>
              <a:cs typeface="Times New Roman" pitchFamily="18" charset="0"/>
            </a:endParaRPr>
          </a:p>
          <a:p>
            <a:pPr>
              <a:buNone/>
            </a:pPr>
            <a:r>
              <a:rPr lang="fr-FR" b="1" dirty="0" smtClean="0">
                <a:solidFill>
                  <a:srgbClr val="FF0000"/>
                </a:solidFill>
                <a:latin typeface="Times New Roman" pitchFamily="18" charset="0"/>
                <a:cs typeface="Times New Roman" pitchFamily="18" charset="0"/>
              </a:rPr>
              <a:t>Généralités:</a:t>
            </a:r>
          </a:p>
          <a:p>
            <a:pPr>
              <a:buNone/>
            </a:pPr>
            <a:r>
              <a:rPr lang="fr-FR" b="1" dirty="0" smtClean="0">
                <a:solidFill>
                  <a:srgbClr val="FF0000"/>
                </a:solidFill>
                <a:latin typeface="Times New Roman" pitchFamily="18" charset="0"/>
                <a:cs typeface="Times New Roman" pitchFamily="18" charset="0"/>
              </a:rPr>
              <a:t>	Physiopathologie: </a:t>
            </a:r>
          </a:p>
          <a:p>
            <a:pPr>
              <a:buNone/>
            </a:pPr>
            <a:r>
              <a:rPr lang="fr-FR" b="1" dirty="0" smtClean="0">
                <a:solidFill>
                  <a:srgbClr val="FF0000"/>
                </a:solidFill>
                <a:latin typeface="Times New Roman" pitchFamily="18" charset="0"/>
                <a:cs typeface="Times New Roman" pitchFamily="18" charset="0"/>
              </a:rPr>
              <a:t> La douleur:</a:t>
            </a:r>
          </a:p>
          <a:p>
            <a:pPr>
              <a:buNone/>
            </a:pPr>
            <a:r>
              <a:rPr lang="fr-FR" sz="2400" b="1" u="sng" dirty="0" smtClean="0">
                <a:solidFill>
                  <a:srgbClr val="FF0000"/>
                </a:solidFill>
                <a:latin typeface="Times New Roman" pitchFamily="18" charset="0"/>
                <a:cs typeface="Times New Roman" pitchFamily="18" charset="0"/>
              </a:rPr>
              <a:t>Définitions et terminologie:</a:t>
            </a:r>
            <a:endParaRPr lang="fr-FR" sz="2400" b="1" u="sng"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La douleur est une expérience sensorielle et émotionnelle liée à une lésion tissulaire existante ou potentielle ou encore à une sensation subjective désagréable. (D’après l’association internationale de l’étude de la douleur: AIED)</a:t>
            </a:r>
            <a:endParaRPr lang="fr-FR"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p:spPr>
        <p:txBody>
          <a:bodyPr>
            <a:normAutofit/>
          </a:bodyPr>
          <a:lstStyle/>
          <a:p>
            <a:pPr>
              <a:buNone/>
            </a:pPr>
            <a:r>
              <a:rPr lang="fr-FR" sz="2400" b="1" i="1" u="sng" dirty="0" smtClean="0">
                <a:latin typeface="Times New Roman" pitchFamily="18" charset="0"/>
                <a:cs typeface="Times New Roman" pitchFamily="18" charset="0"/>
              </a:rPr>
              <a:t>Présentations variées: </a:t>
            </a:r>
          </a:p>
          <a:p>
            <a:pPr>
              <a:buFont typeface="Wingdings" pitchFamily="2" charset="2"/>
              <a:buChar char="ü"/>
            </a:pPr>
            <a:r>
              <a:rPr lang="fr-FR" sz="2400" b="1" dirty="0" smtClean="0">
                <a:latin typeface="Times New Roman" pitchFamily="18" charset="0"/>
                <a:cs typeface="Times New Roman" pitchFamily="18" charset="0"/>
              </a:rPr>
              <a:t>Peut être utilisée seule sous la forme d’un dérivé: la dihydrocodéine, d’une durée d’action plus longue(12heures)</a:t>
            </a:r>
          </a:p>
          <a:p>
            <a:pPr>
              <a:buFont typeface="Wingdings" pitchFamily="2" charset="2"/>
              <a:buChar char="ü"/>
            </a:pPr>
            <a:r>
              <a:rPr lang="fr-FR" sz="2400" b="1" dirty="0" smtClean="0">
                <a:latin typeface="Times New Roman" pitchFamily="18" charset="0"/>
                <a:cs typeface="Times New Roman" pitchFamily="18" charset="0"/>
              </a:rPr>
              <a:t>Son association avec le paracétamol est synergique (Codoliprane, Efferalgan codéiné, Compralgyl) et s’utilise à la dose d’1 à 2 comp 1 à 3 fois par jour. </a:t>
            </a:r>
          </a:p>
          <a:p>
            <a:pPr>
              <a:buFont typeface="Wingdings" pitchFamily="2" charset="2"/>
              <a:buChar char="ü"/>
            </a:pPr>
            <a:r>
              <a:rPr lang="fr-FR" sz="2400" b="1" dirty="0" smtClean="0">
                <a:latin typeface="Times New Roman" pitchFamily="18" charset="0"/>
                <a:cs typeface="Times New Roman" pitchFamily="18" charset="0"/>
              </a:rPr>
              <a:t>Peut également être associée à l’aspirine. </a:t>
            </a:r>
          </a:p>
          <a:p>
            <a:pPr>
              <a:buNone/>
            </a:pPr>
            <a:endParaRPr lang="fr-FR" sz="2400" b="1"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Effets indésirables: </a:t>
            </a:r>
            <a:r>
              <a:rPr lang="fr-FR" sz="2400" b="1" dirty="0" smtClean="0">
                <a:latin typeface="Times New Roman" pitchFamily="18" charset="0"/>
                <a:cs typeface="Times New Roman" pitchFamily="18" charset="0"/>
              </a:rPr>
              <a:t>Fréquents: constipation, nausées et somnolence. Plus rarement: allergies, bronchospasme, dépression respiratoire. Les risques de dépendance et de sevrage à l’arrêt du TRT ne se voient pas aux doses thérapeutiques.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500858"/>
          </a:xfrm>
        </p:spPr>
        <p:txBody>
          <a:bodyPr>
            <a:normAutofit/>
          </a:bodyPr>
          <a:lstStyle/>
          <a:p>
            <a:pPr>
              <a:buNone/>
            </a:pPr>
            <a:r>
              <a:rPr lang="fr-FR" sz="2400" b="1" dirty="0" smtClean="0">
                <a:latin typeface="Times New Roman" pitchFamily="18" charset="0"/>
                <a:cs typeface="Times New Roman" pitchFamily="18" charset="0"/>
              </a:rPr>
              <a:t>   </a:t>
            </a:r>
            <a:r>
              <a:rPr lang="fr-FR" sz="2400" b="1" i="1" u="sng" dirty="0" smtClean="0">
                <a:latin typeface="Times New Roman" pitchFamily="18" charset="0"/>
                <a:cs typeface="Times New Roman" pitchFamily="18" charset="0"/>
              </a:rPr>
              <a:t>Le surdosage: </a:t>
            </a:r>
            <a:r>
              <a:rPr lang="fr-FR" sz="2400" b="1" dirty="0" smtClean="0">
                <a:latin typeface="Times New Roman" pitchFamily="18" charset="0"/>
                <a:cs typeface="Times New Roman" pitchFamily="18" charset="0"/>
              </a:rPr>
              <a:t>réalise un tableau d’intoxication morphinique(trouble de la conscience, dépression respiratoire, myosis, risque de bronchospasme et de laryngospasme) imposant un TRT en milieu spécialisé par réanimation cardio-respiratoire, lavage gastrique, administration de naloxone et le cas échéant, de N-acétylcystéine. </a:t>
            </a:r>
          </a:p>
          <a:p>
            <a:pPr>
              <a:buNone/>
            </a:pPr>
            <a:endParaRPr lang="fr-FR" sz="3600" b="1" dirty="0" smtClean="0">
              <a:solidFill>
                <a:srgbClr val="FF0000"/>
              </a:solidFill>
              <a:latin typeface="Times New Roman" pitchFamily="18" charset="0"/>
              <a:cs typeface="Times New Roman" pitchFamily="18" charset="0"/>
            </a:endParaRPr>
          </a:p>
          <a:p>
            <a:pPr>
              <a:buNone/>
            </a:pPr>
            <a:r>
              <a:rPr lang="fr-FR" sz="3600" b="1" dirty="0" err="1" smtClean="0">
                <a:solidFill>
                  <a:srgbClr val="FF0000"/>
                </a:solidFill>
                <a:latin typeface="Times New Roman" pitchFamily="18" charset="0"/>
                <a:cs typeface="Times New Roman" pitchFamily="18" charset="0"/>
              </a:rPr>
              <a:t>Dextropropoxyphène</a:t>
            </a:r>
            <a:r>
              <a:rPr lang="fr-FR" sz="3600" b="1" dirty="0" smtClean="0">
                <a:solidFill>
                  <a:srgbClr val="FF0000"/>
                </a:solidFill>
                <a:latin typeface="Times New Roman" pitchFamily="18" charset="0"/>
                <a:cs typeface="Times New Roman" pitchFamily="18" charset="0"/>
              </a:rPr>
              <a:t>:  </a:t>
            </a:r>
          </a:p>
          <a:p>
            <a:pPr>
              <a:buFont typeface="Wingdings" pitchFamily="2" charset="2"/>
              <a:buChar char="ü"/>
            </a:pPr>
            <a:r>
              <a:rPr lang="fr-FR" sz="2400" b="1" dirty="0" smtClean="0">
                <a:latin typeface="Times New Roman" pitchFamily="18" charset="0"/>
                <a:cs typeface="Times New Roman" pitchFamily="18" charset="0"/>
              </a:rPr>
              <a:t>Analgésique opioïde dérivant de la méthadone ayant un effet analgésique inférieur à celui de la codéine. </a:t>
            </a:r>
          </a:p>
          <a:p>
            <a:pPr>
              <a:buFont typeface="Wingdings" pitchFamily="2" charset="2"/>
              <a:buChar char="ü"/>
            </a:pPr>
            <a:r>
              <a:rPr lang="fr-FR" sz="2400" b="1" dirty="0" smtClean="0">
                <a:latin typeface="Times New Roman" pitchFamily="18" charset="0"/>
                <a:cs typeface="Times New Roman" pitchFamily="18" charset="0"/>
              </a:rPr>
              <a:t>Peu toxicomanogène aux doses thérapeutiques.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buNone/>
            </a:pPr>
            <a:r>
              <a:rPr lang="fr-FR" sz="2400" b="1" i="1" u="sng" dirty="0" smtClean="0">
                <a:latin typeface="Times New Roman" pitchFamily="18" charset="0"/>
                <a:cs typeface="Times New Roman" pitchFamily="18" charset="0"/>
              </a:rPr>
              <a:t>Présentations: </a:t>
            </a:r>
          </a:p>
          <a:p>
            <a:pPr>
              <a:buFont typeface="Wingdings" pitchFamily="2" charset="2"/>
              <a:buChar char="ü"/>
            </a:pPr>
            <a:r>
              <a:rPr lang="fr-FR" sz="2400" b="1" dirty="0" smtClean="0">
                <a:latin typeface="Times New Roman" pitchFamily="18" charset="0"/>
                <a:cs typeface="Times New Roman" pitchFamily="18" charset="0"/>
              </a:rPr>
              <a:t>Peut être utilisé seul ( Antalvic: 1 comp 3 fois/jour, jusqu’à 6 comp)                      ou</a:t>
            </a:r>
          </a:p>
          <a:p>
            <a:pPr>
              <a:buFont typeface="Wingdings" pitchFamily="2" charset="2"/>
              <a:buChar char="ü"/>
            </a:pPr>
            <a:r>
              <a:rPr lang="fr-FR" sz="2400" b="1" dirty="0" smtClean="0">
                <a:latin typeface="Times New Roman" pitchFamily="18" charset="0"/>
                <a:cs typeface="Times New Roman" pitchFamily="18" charset="0"/>
              </a:rPr>
              <a:t> associé au paracétamol ( Di-antalvic: 1 à 2 gélule 3 fois/jour, sans dépasser 6 gélules par jour). Cette association existe aussi sous forme de suppositoires pour un TRT limité à 10 jours en raison du risque d’anorectite grave. </a:t>
            </a:r>
          </a:p>
          <a:p>
            <a:pPr>
              <a:buFont typeface="Wingdings" pitchFamily="2" charset="2"/>
              <a:buChar char="ü"/>
            </a:pPr>
            <a:r>
              <a:rPr lang="fr-FR" sz="2400" b="1" dirty="0" smtClean="0">
                <a:latin typeface="Times New Roman" pitchFamily="18" charset="0"/>
                <a:cs typeface="Times New Roman" pitchFamily="18" charset="0"/>
              </a:rPr>
              <a:t>Peut également être associé en plus du paracétamol à la caféine   ( Propofan: Cp sécable)</a:t>
            </a:r>
          </a:p>
          <a:p>
            <a:pPr>
              <a:buNone/>
            </a:pPr>
            <a:endParaRPr lang="fr-FR" sz="2400" b="1" i="1" u="sng"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Effets indésirables: </a:t>
            </a:r>
            <a:r>
              <a:rPr lang="fr-FR" sz="2400" b="1" dirty="0" smtClean="0">
                <a:latin typeface="Times New Roman" pitchFamily="18" charset="0"/>
                <a:cs typeface="Times New Roman" pitchFamily="18" charset="0"/>
              </a:rPr>
              <a:t>souvent digestifs, les réactions cutanés allergiques, hypoglycémie, hépatites cholestatiques, confusions imposent l’arrêt immédiat du TRT.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buNone/>
            </a:pPr>
            <a:endParaRPr lang="fr-FR" sz="2400" b="1" dirty="0" smtClean="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a:t>
            </a:r>
            <a:r>
              <a:rPr lang="fr-FR" sz="2400" b="1" i="1" u="sng" dirty="0" smtClean="0">
                <a:latin typeface="Times New Roman" pitchFamily="18" charset="0"/>
                <a:cs typeface="Times New Roman" pitchFamily="18" charset="0"/>
              </a:rPr>
              <a:t>Le surdosage: </a:t>
            </a:r>
            <a:r>
              <a:rPr lang="fr-FR" sz="2400" b="1" dirty="0" smtClean="0">
                <a:latin typeface="Times New Roman" pitchFamily="18" charset="0"/>
                <a:cs typeface="Times New Roman" pitchFamily="18" charset="0"/>
              </a:rPr>
              <a:t>survient pour des doses importantes de l’ordre de plusieurs grammes et réalise un tableau d’intoxication morphinique (troubles de la conscience, dépression respiratoire, myosis…) imposant un TRT en milieu spécialisé par réanimation cardio-vasculaire, lavage gastrique, administration de naloxone et le cas échéant, de N-acétylcystéine.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786874" cy="6500858"/>
          </a:xfrm>
        </p:spPr>
        <p:txBody>
          <a:bodyPr/>
          <a:lstStyle/>
          <a:p>
            <a:pPr algn="ctr">
              <a:buNone/>
            </a:pPr>
            <a:r>
              <a:rPr lang="fr-FR" sz="3600" b="1" dirty="0" smtClean="0">
                <a:solidFill>
                  <a:srgbClr val="FF0000"/>
                </a:solidFill>
                <a:latin typeface="Times New Roman" pitchFamily="18" charset="0"/>
                <a:cs typeface="Times New Roman" pitchFamily="18" charset="0"/>
              </a:rPr>
              <a:t>Antalgiques de niveau 3:</a:t>
            </a:r>
          </a:p>
          <a:p>
            <a:pPr algn="ctr">
              <a:buNone/>
            </a:pPr>
            <a:endParaRPr lang="fr-FR" sz="3600" b="1" dirty="0" smtClean="0">
              <a:solidFill>
                <a:srgbClr val="FF0000"/>
              </a:solidFill>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Ce sont les antalgiques les plus puissants.</a:t>
            </a:r>
          </a:p>
          <a:p>
            <a:pPr>
              <a:buFont typeface="Wingdings" pitchFamily="2" charset="2"/>
              <a:buChar char="ü"/>
            </a:pPr>
            <a:r>
              <a:rPr lang="fr-FR" sz="2400" b="1" dirty="0" smtClean="0">
                <a:latin typeface="Times New Roman" pitchFamily="18" charset="0"/>
                <a:cs typeface="Times New Roman" pitchFamily="18" charset="0"/>
              </a:rPr>
              <a:t>Utilisés dans les douleurs sévères et dans les douleurs </a:t>
            </a:r>
            <a:r>
              <a:rPr lang="fr-FR" sz="2400" b="1" smtClean="0">
                <a:latin typeface="Times New Roman" pitchFamily="18" charset="0"/>
                <a:cs typeface="Times New Roman" pitchFamily="18" charset="0"/>
              </a:rPr>
              <a:t>d’origine cancéreuse.</a:t>
            </a:r>
            <a:endParaRPr lang="fr-FR" sz="2400" b="1" dirty="0" smtClean="0">
              <a:latin typeface="Times New Roman" pitchFamily="18" charset="0"/>
              <a:cs typeface="Times New Roman" pitchFamily="18" charset="0"/>
            </a:endParaRPr>
          </a:p>
          <a:p>
            <a:pPr>
              <a:buFont typeface="Wingdings" pitchFamily="2" charset="2"/>
              <a:buChar char="ü"/>
            </a:pPr>
            <a:r>
              <a:rPr lang="fr-FR" sz="2400" b="1" dirty="0" smtClean="0">
                <a:latin typeface="Times New Roman" pitchFamily="18" charset="0"/>
                <a:cs typeface="Times New Roman" pitchFamily="18" charset="0"/>
              </a:rPr>
              <a:t>Les antalgiques morphiniques agissent par l’intermédiaire de 5 types de récepteurs morphiniques. </a:t>
            </a:r>
          </a:p>
          <a:p>
            <a:pPr>
              <a:buFont typeface="Wingdings" pitchFamily="2" charset="2"/>
              <a:buChar char="ü"/>
            </a:pPr>
            <a:r>
              <a:rPr lang="fr-FR" sz="2400" b="1" dirty="0" smtClean="0">
                <a:latin typeface="Times New Roman" pitchFamily="18" charset="0"/>
                <a:cs typeface="Times New Roman" pitchFamily="18" charset="0"/>
              </a:rPr>
              <a:t>La pluralité fonctionnelle de ces récepteurs et la disparité des interactions ligands-récepteurs font qu’on distingue 3 catégories de produit: les agonistes purs (complets ou partiels), les agonistes mixtes ou agonistes-antagonistes et les antagonistes purs.  </a:t>
            </a:r>
          </a:p>
          <a:p>
            <a:pPr>
              <a:buNone/>
            </a:pP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lstStyle/>
          <a:p>
            <a:pPr>
              <a:buNone/>
            </a:pPr>
            <a:r>
              <a:rPr lang="fr-FR" sz="3600" b="1" dirty="0" smtClean="0">
                <a:solidFill>
                  <a:srgbClr val="FF0000"/>
                </a:solidFill>
                <a:latin typeface="Times New Roman" pitchFamily="18" charset="0"/>
                <a:cs typeface="Times New Roman" pitchFamily="18" charset="0"/>
              </a:rPr>
              <a:t>Agoniste pur et complet: Morphine</a:t>
            </a:r>
          </a:p>
          <a:p>
            <a:pPr>
              <a:buNone/>
            </a:pPr>
            <a:endParaRPr lang="fr-FR" sz="3600" b="1" dirty="0" smtClean="0">
              <a:solidFill>
                <a:srgbClr val="FF0000"/>
              </a:solidFill>
              <a:latin typeface="Times New Roman" pitchFamily="18" charset="0"/>
              <a:cs typeface="Times New Roman" pitchFamily="18" charset="0"/>
            </a:endParaRPr>
          </a:p>
          <a:p>
            <a:pPr>
              <a:buNone/>
            </a:pPr>
            <a:endParaRPr lang="fr-FR" dirty="0"/>
          </a:p>
        </p:txBody>
      </p:sp>
      <p:pic>
        <p:nvPicPr>
          <p:cNvPr id="4" name="Image 3" descr="Fichier:Morphin - Morphine.svg">
            <a:hlinkClick r:id="rId2"/>
          </p:cNvPr>
          <p:cNvPicPr/>
          <p:nvPr/>
        </p:nvPicPr>
        <p:blipFill>
          <a:blip r:embed="rId3"/>
          <a:srcRect/>
          <a:stretch>
            <a:fillRect/>
          </a:stretch>
        </p:blipFill>
        <p:spPr bwMode="auto">
          <a:xfrm>
            <a:off x="500034" y="1142984"/>
            <a:ext cx="2714644" cy="2057400"/>
          </a:xfrm>
          <a:prstGeom prst="rect">
            <a:avLst/>
          </a:prstGeom>
          <a:noFill/>
          <a:ln w="9525">
            <a:noFill/>
            <a:miter lim="800000"/>
            <a:headEnd/>
            <a:tailEnd/>
          </a:ln>
        </p:spPr>
      </p:pic>
      <p:pic>
        <p:nvPicPr>
          <p:cNvPr id="5" name="Image 4" descr="Morphine">
            <a:hlinkClick r:id="rId4" tooltip="&quot;Morphine&quot;"/>
          </p:cNvPr>
          <p:cNvPicPr/>
          <p:nvPr/>
        </p:nvPicPr>
        <p:blipFill>
          <a:blip r:embed="rId5"/>
          <a:srcRect/>
          <a:stretch>
            <a:fillRect/>
          </a:stretch>
        </p:blipFill>
        <p:spPr bwMode="auto">
          <a:xfrm>
            <a:off x="5357818" y="1000108"/>
            <a:ext cx="2286016" cy="2214578"/>
          </a:xfrm>
          <a:prstGeom prst="rect">
            <a:avLst/>
          </a:prstGeom>
          <a:noFill/>
          <a:ln w="9525">
            <a:noFill/>
            <a:miter lim="800000"/>
            <a:headEnd/>
            <a:tailEnd/>
          </a:ln>
        </p:spPr>
      </p:pic>
      <p:sp>
        <p:nvSpPr>
          <p:cNvPr id="6" name="Rectangle 5"/>
          <p:cNvSpPr/>
          <p:nvPr/>
        </p:nvSpPr>
        <p:spPr>
          <a:xfrm>
            <a:off x="1000100" y="3786190"/>
            <a:ext cx="7286676" cy="1846659"/>
          </a:xfrm>
          <a:prstGeom prst="rect">
            <a:avLst/>
          </a:prstGeom>
        </p:spPr>
        <p:txBody>
          <a:bodyPr wrap="square">
            <a:spAutoFit/>
          </a:bodyPr>
          <a:lstStyle/>
          <a:p>
            <a:endParaRPr lang="fr-FR" dirty="0" smtClean="0"/>
          </a:p>
          <a:p>
            <a:r>
              <a:rPr lang="fr-FR" sz="2400" b="1" dirty="0" smtClean="0">
                <a:latin typeface="Times New Roman" pitchFamily="18" charset="0"/>
                <a:cs typeface="Times New Roman" pitchFamily="18" charset="0"/>
              </a:rPr>
              <a:t>Principal </a:t>
            </a:r>
            <a:r>
              <a:rPr lang="fr-FR" sz="2400" b="1" dirty="0" smtClean="0">
                <a:latin typeface="Times New Roman" pitchFamily="18" charset="0"/>
                <a:cs typeface="Times New Roman" pitchFamily="18" charset="0"/>
                <a:hlinkClick r:id="rId6" action="ppaction://hlinkfile" tooltip="Alcaloïde"/>
              </a:rPr>
              <a:t>alcaloïde</a:t>
            </a:r>
            <a:r>
              <a:rPr lang="fr-FR" sz="2400" b="1" dirty="0" smtClean="0">
                <a:latin typeface="Times New Roman" pitchFamily="18" charset="0"/>
                <a:cs typeface="Times New Roman" pitchFamily="18" charset="0"/>
              </a:rPr>
              <a:t> issu du </a:t>
            </a:r>
            <a:r>
              <a:rPr lang="fr-FR" sz="2400" b="1" dirty="0" smtClean="0">
                <a:latin typeface="Times New Roman" pitchFamily="18" charset="0"/>
                <a:cs typeface="Times New Roman" pitchFamily="18" charset="0"/>
                <a:hlinkClick r:id="rId7" action="ppaction://hlinkfile" tooltip="Pavot somnifère"/>
              </a:rPr>
              <a:t>pavot somnifère</a:t>
            </a:r>
            <a:r>
              <a:rPr lang="fr-FR" sz="2400" b="1" dirty="0" smtClean="0">
                <a:latin typeface="Times New Roman" pitchFamily="18" charset="0"/>
                <a:cs typeface="Times New Roman" pitchFamily="18" charset="0"/>
              </a:rPr>
              <a:t>, la morphine est considérée comme la référence à laquelle sont comparés tous les autres analgésiques en termes d'efficacité.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fontScale="92500"/>
          </a:bodyPr>
          <a:lstStyle/>
          <a:p>
            <a:pPr>
              <a:buFont typeface="Wingdings" pitchFamily="2" charset="2"/>
              <a:buChar char="ü"/>
            </a:pPr>
            <a:r>
              <a:rPr lang="fr-FR" sz="2400" b="1" dirty="0" smtClean="0">
                <a:latin typeface="Times New Roman" pitchFamily="18" charset="0"/>
                <a:cs typeface="Times New Roman" pitchFamily="18" charset="0"/>
              </a:rPr>
              <a:t>Elle augmente le seuil de perception de la douleur : La sensibilité aux stimuli nociceptifs (électriques, chimiques, mécaniques) est diminuée. Il y a diminution des perceptions douloureuses sans modification des autres perceptions : vision, audition, toucher</a:t>
            </a:r>
          </a:p>
          <a:p>
            <a:pPr>
              <a:buFont typeface="Wingdings" pitchFamily="2" charset="2"/>
              <a:buChar char="ü"/>
            </a:pPr>
            <a:r>
              <a:rPr lang="fr-FR" sz="2400" b="1" dirty="0" smtClean="0">
                <a:latin typeface="Times New Roman" pitchFamily="18" charset="0"/>
                <a:cs typeface="Times New Roman" pitchFamily="18" charset="0"/>
              </a:rPr>
              <a:t>La substitution de certains radicaux sur la structure de la morphine conduit à des dérivés naturels( codéine) ou à des dérivés synthétiques( péthidine, dextromoramide, fentanyl) </a:t>
            </a:r>
          </a:p>
          <a:p>
            <a:pPr>
              <a:buFont typeface="Wingdings" pitchFamily="2" charset="2"/>
              <a:buChar char="ü"/>
            </a:pPr>
            <a:r>
              <a:rPr lang="fr-FR" sz="2400" b="1" dirty="0" smtClean="0">
                <a:latin typeface="Times New Roman" pitchFamily="18" charset="0"/>
                <a:cs typeface="Times New Roman" pitchFamily="18" charset="0"/>
              </a:rPr>
              <a:t>Mécanisme d’action antalgique à effet central possédant une action supraspinale et spinale. Provoque un effet psycho-dysleptique, entrainant un état d’indifférence à la douleur.</a:t>
            </a:r>
          </a:p>
          <a:p>
            <a:pPr>
              <a:buNone/>
            </a:pPr>
            <a:endParaRPr lang="fr-FR" sz="2400" b="1" i="1" u="sng"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Pharmacocinétique: </a:t>
            </a:r>
          </a:p>
          <a:p>
            <a:pPr>
              <a:buFont typeface="Wingdings" pitchFamily="2" charset="2"/>
              <a:buChar char="ü"/>
            </a:pPr>
            <a:r>
              <a:rPr lang="fr-FR" sz="2400" b="1" dirty="0" smtClean="0">
                <a:latin typeface="Times New Roman" pitchFamily="18" charset="0"/>
                <a:cs typeface="Times New Roman" pitchFamily="18" charset="0"/>
              </a:rPr>
              <a:t>Peut être administrée par voie orale malgré une biodisponibilité faible(20 à 40%), effet de premier passage hépatique important.</a:t>
            </a:r>
          </a:p>
          <a:p>
            <a:pPr>
              <a:buFont typeface="Wingdings" pitchFamily="2" charset="2"/>
              <a:buChar char="ü"/>
            </a:pPr>
            <a:r>
              <a:rPr lang="fr-FR" sz="2400" b="1" dirty="0" smtClean="0">
                <a:latin typeface="Times New Roman" pitchFamily="18" charset="0"/>
                <a:cs typeface="Times New Roman" pitchFamily="18" charset="0"/>
              </a:rPr>
              <a:t>Fixation aux PP de 35%.</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72296"/>
          </a:xfrm>
        </p:spPr>
        <p:txBody>
          <a:bodyPr>
            <a:normAutofit fontScale="85000" lnSpcReduction="20000"/>
          </a:bodyPr>
          <a:lstStyle/>
          <a:p>
            <a:pPr>
              <a:buFont typeface="Wingdings" pitchFamily="2" charset="2"/>
              <a:buChar char="ü"/>
            </a:pPr>
            <a:endParaRPr lang="fr-FR" sz="2400" b="1" dirty="0" smtClean="0">
              <a:latin typeface="Times New Roman" pitchFamily="18" charset="0"/>
              <a:cs typeface="Times New Roman" pitchFamily="18" charset="0"/>
            </a:endParaRPr>
          </a:p>
          <a:p>
            <a:pPr>
              <a:buFont typeface="Wingdings" pitchFamily="2" charset="2"/>
              <a:buChar char="ü"/>
            </a:pPr>
            <a:r>
              <a:rPr lang="fr-FR" sz="2200" b="1" dirty="0" err="1" smtClean="0">
                <a:latin typeface="Times New Roman" pitchFamily="18" charset="0"/>
                <a:cs typeface="Times New Roman" pitchFamily="18" charset="0"/>
              </a:rPr>
              <a:t>Glycuroconjuguée</a:t>
            </a:r>
            <a:r>
              <a:rPr lang="fr-FR" sz="2200" b="1" dirty="0" smtClean="0">
                <a:latin typeface="Times New Roman" pitchFamily="18" charset="0"/>
                <a:cs typeface="Times New Roman" pitchFamily="18" charset="0"/>
              </a:rPr>
              <a:t> au niveau du foie( avec  cycle-</a:t>
            </a:r>
            <a:r>
              <a:rPr lang="fr-FR" sz="2200" b="1" dirty="0" err="1" smtClean="0">
                <a:latin typeface="Times New Roman" pitchFamily="18" charset="0"/>
                <a:cs typeface="Times New Roman" pitchFamily="18" charset="0"/>
              </a:rPr>
              <a:t>entérohépatique</a:t>
            </a:r>
            <a:r>
              <a:rPr lang="fr-FR" sz="2200" b="1" dirty="0" smtClean="0">
                <a:latin typeface="Times New Roman" pitchFamily="18" charset="0"/>
                <a:cs typeface="Times New Roman" pitchFamily="18" charset="0"/>
              </a:rPr>
              <a:t>)</a:t>
            </a:r>
          </a:p>
          <a:p>
            <a:pPr>
              <a:buFont typeface="Wingdings" pitchFamily="2" charset="2"/>
              <a:buChar char="ü"/>
            </a:pPr>
            <a:r>
              <a:rPr lang="fr-FR" sz="2200" b="1" dirty="0" smtClean="0">
                <a:latin typeface="Times New Roman" pitchFamily="18" charset="0"/>
                <a:cs typeface="Times New Roman" pitchFamily="18" charset="0"/>
              </a:rPr>
              <a:t>Elimination urinaire(90% en 24heures)</a:t>
            </a:r>
          </a:p>
          <a:p>
            <a:pPr>
              <a:buFont typeface="Wingdings" pitchFamily="2" charset="2"/>
              <a:buChar char="ü"/>
            </a:pPr>
            <a:r>
              <a:rPr lang="fr-FR" sz="2200" b="1" dirty="0" smtClean="0">
                <a:latin typeface="Times New Roman" pitchFamily="18" charset="0"/>
                <a:cs typeface="Times New Roman" pitchFamily="18" charset="0"/>
              </a:rPr>
              <a:t>Demi-vie d’élimination de 4heures, nécessitant un délai de 4 heures entre les prises afin de garantir une concentration plasmatique stable.</a:t>
            </a:r>
          </a:p>
          <a:p>
            <a:pPr>
              <a:buNone/>
            </a:pPr>
            <a:endParaRPr lang="fr-FR" sz="2200" b="1" dirty="0" smtClean="0">
              <a:latin typeface="Times New Roman" pitchFamily="18" charset="0"/>
              <a:cs typeface="Times New Roman" pitchFamily="18" charset="0"/>
            </a:endParaRPr>
          </a:p>
          <a:p>
            <a:pPr>
              <a:buNone/>
            </a:pPr>
            <a:endParaRPr lang="fr-FR" sz="2200" b="1" dirty="0" smtClean="0">
              <a:latin typeface="Times New Roman" pitchFamily="18" charset="0"/>
              <a:cs typeface="Times New Roman" pitchFamily="18" charset="0"/>
            </a:endParaRPr>
          </a:p>
          <a:p>
            <a:pPr>
              <a:buNone/>
            </a:pPr>
            <a:r>
              <a:rPr lang="fr-FR" sz="2200" b="1" i="1" u="sng" dirty="0" smtClean="0">
                <a:latin typeface="Times New Roman" pitchFamily="18" charset="0"/>
                <a:cs typeface="Times New Roman" pitchFamily="18" charset="0"/>
              </a:rPr>
              <a:t>Propriétés pharmacologiques:</a:t>
            </a:r>
          </a:p>
          <a:p>
            <a:pPr>
              <a:buNone/>
            </a:pPr>
            <a:endParaRPr lang="fr-FR" sz="2200" b="1" dirty="0" smtClean="0">
              <a:latin typeface="Times New Roman" pitchFamily="18" charset="0"/>
              <a:cs typeface="Times New Roman" pitchFamily="18" charset="0"/>
            </a:endParaRPr>
          </a:p>
          <a:p>
            <a:pPr>
              <a:buNone/>
            </a:pPr>
            <a:r>
              <a:rPr lang="fr-FR" sz="2200" b="1" i="1" u="sng" dirty="0" smtClean="0">
                <a:latin typeface="Times New Roman" pitchFamily="18" charset="0"/>
                <a:cs typeface="Times New Roman" pitchFamily="18" charset="0"/>
              </a:rPr>
              <a:t>Action antalgique: </a:t>
            </a:r>
            <a:r>
              <a:rPr lang="fr-FR" sz="2200" b="1" dirty="0" smtClean="0">
                <a:latin typeface="Times New Roman" pitchFamily="18" charset="0"/>
                <a:cs typeface="Times New Roman" pitchFamily="18" charset="0"/>
              </a:rPr>
              <a:t>Les douleurs par excès de nociception(douleurs ostéo-articulaires, musculaires, vasculaires…) sont généralement bien soulagées par la morphine à l’inverse des douleurs par désafférentation(douleurs neuropathiques)</a:t>
            </a:r>
          </a:p>
          <a:p>
            <a:pPr>
              <a:buNone/>
            </a:pPr>
            <a:r>
              <a:rPr lang="fr-FR" sz="2200" b="1" dirty="0" smtClean="0">
                <a:latin typeface="Times New Roman" pitchFamily="18" charset="0"/>
                <a:cs typeface="Times New Roman" pitchFamily="18" charset="0"/>
              </a:rPr>
              <a:t>L’importance des structures de la corne dorsale de la moelle épinière et du tronc cérébral(présence de récepteurs opioïdes et de neurones enképhalinergiques) permet d’expliquer l’action analgésique des opioïdes. </a:t>
            </a:r>
          </a:p>
          <a:p>
            <a:pPr>
              <a:buNone/>
            </a:pPr>
            <a:endParaRPr lang="fr-FR" sz="2200" b="1" dirty="0" smtClean="0">
              <a:latin typeface="Times New Roman" pitchFamily="18" charset="0"/>
              <a:cs typeface="Times New Roman" pitchFamily="18" charset="0"/>
            </a:endParaRPr>
          </a:p>
          <a:p>
            <a:pPr>
              <a:buNone/>
            </a:pPr>
            <a:r>
              <a:rPr lang="fr-FR" sz="2200" b="1" dirty="0" smtClean="0">
                <a:latin typeface="Times New Roman" pitchFamily="18" charset="0"/>
                <a:cs typeface="Times New Roman" pitchFamily="18" charset="0"/>
              </a:rPr>
              <a:t>Le mécanisme est double: action centrale et action périphérique</a:t>
            </a:r>
          </a:p>
          <a:p>
            <a:pPr>
              <a:buNone/>
            </a:pPr>
            <a:r>
              <a:rPr lang="fr-FR" sz="2200" b="1" u="sng" dirty="0" smtClean="0">
                <a:latin typeface="Times New Roman" pitchFamily="18" charset="0"/>
                <a:cs typeface="Times New Roman" pitchFamily="18" charset="0"/>
              </a:rPr>
              <a:t>Action périphérique:  </a:t>
            </a:r>
            <a:r>
              <a:rPr lang="fr-FR" sz="2200" b="1" dirty="0" smtClean="0">
                <a:latin typeface="Times New Roman" pitchFamily="18" charset="0"/>
                <a:cs typeface="Times New Roman" pitchFamily="18" charset="0"/>
              </a:rPr>
              <a:t>la morphine administrée localement par voie intra-articulaire, dans le genou par exemple, entraîne une analgésie localisée</a:t>
            </a:r>
            <a:endParaRPr lang="fr-FR" sz="2200" b="1" u="sng" dirty="0" smtClean="0">
              <a:latin typeface="Times New Roman" pitchFamily="18" charset="0"/>
              <a:cs typeface="Times New Roman" pitchFamily="18" charset="0"/>
            </a:endParaRPr>
          </a:p>
          <a:p>
            <a:pPr>
              <a:buNone/>
            </a:pPr>
            <a:endParaRPr lang="fr-FR" sz="3100" b="1" dirty="0" smtClean="0">
              <a:latin typeface="Times New Roman" pitchFamily="18" charset="0"/>
              <a:cs typeface="Times New Roman" pitchFamily="18" charset="0"/>
            </a:endParaRPr>
          </a:p>
          <a:p>
            <a:pPr>
              <a:buNone/>
            </a:pPr>
            <a:r>
              <a:rPr lang="fr-FR" sz="3100" b="1" dirty="0" smtClean="0">
                <a:latin typeface="Times New Roman" pitchFamily="18" charset="0"/>
                <a:cs typeface="Times New Roman" pitchFamily="18" charset="0"/>
              </a:rPr>
              <a:t> </a:t>
            </a:r>
          </a:p>
          <a:p>
            <a:pPr>
              <a:buNone/>
            </a:pP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buNone/>
            </a:pPr>
            <a:r>
              <a:rPr lang="fr-FR" sz="2000" b="1" i="1" u="sng" dirty="0" smtClean="0">
                <a:latin typeface="Times New Roman" pitchFamily="18" charset="0"/>
                <a:cs typeface="Times New Roman" pitchFamily="18" charset="0"/>
              </a:rPr>
              <a:t>Action centrale: </a:t>
            </a:r>
            <a:r>
              <a:rPr lang="fr-FR" sz="2000" b="1" i="1" dirty="0" smtClean="0">
                <a:latin typeface="Times New Roman" pitchFamily="18" charset="0"/>
                <a:cs typeface="Times New Roman" pitchFamily="18" charset="0"/>
              </a:rPr>
              <a:t>(au niveau spinal et supraspinal)</a:t>
            </a:r>
          </a:p>
          <a:p>
            <a:pPr>
              <a:buNone/>
            </a:pPr>
            <a:r>
              <a:rPr lang="fr-FR" sz="2000" b="1" i="1" dirty="0" smtClean="0">
                <a:solidFill>
                  <a:srgbClr val="FF0000"/>
                </a:solidFill>
                <a:latin typeface="Times New Roman" pitchFamily="18" charset="0"/>
                <a:cs typeface="Times New Roman" pitchFamily="18" charset="0"/>
              </a:rPr>
              <a:t>Action des opioides au niveau spinal: </a:t>
            </a:r>
            <a:r>
              <a:rPr lang="fr-FR" sz="2000" b="1" i="1" dirty="0" smtClean="0">
                <a:latin typeface="Times New Roman" pitchFamily="18" charset="0"/>
                <a:cs typeface="Times New Roman" pitchFamily="18" charset="0"/>
              </a:rPr>
              <a:t>Au niveau médullaire, les morphiniques , en se fixant sur les récepteurs opioiddes, dépriment la transmission du message nociceptif en inhibant la libération de  la substance P.  </a:t>
            </a:r>
          </a:p>
          <a:p>
            <a:pPr>
              <a:buNone/>
            </a:pPr>
            <a:r>
              <a:rPr lang="fr-FR" sz="2000" b="1" i="1" dirty="0" smtClean="0">
                <a:solidFill>
                  <a:srgbClr val="FF0000"/>
                </a:solidFill>
                <a:latin typeface="Times New Roman" pitchFamily="18" charset="0"/>
                <a:cs typeface="Times New Roman" pitchFamily="18" charset="0"/>
              </a:rPr>
              <a:t>Action des opioides au  niveau supraspinal: </a:t>
            </a:r>
            <a:r>
              <a:rPr lang="fr-FR" sz="2000" b="1" i="1" dirty="0" smtClean="0">
                <a:latin typeface="Times New Roman" pitchFamily="18" charset="0"/>
                <a:cs typeface="Times New Roman" pitchFamily="18" charset="0"/>
              </a:rPr>
              <a:t>Au niveau du tronc cérébral , en se fixant sur les récepteurs opioides, ils augmentent le contrôle inhibiteur exercé  par les structures supraspinales .  </a:t>
            </a:r>
          </a:p>
          <a:p>
            <a:pPr>
              <a:buNone/>
            </a:pPr>
            <a:r>
              <a:rPr lang="fr-FR" sz="2000" b="1" i="1" u="sng" dirty="0" smtClean="0">
                <a:latin typeface="Times New Roman" pitchFamily="18" charset="0"/>
                <a:cs typeface="Times New Roman" pitchFamily="18" charset="0"/>
              </a:rPr>
              <a:t>Dépression respiratoire:</a:t>
            </a:r>
            <a:r>
              <a:rPr lang="fr-FR" sz="2000" b="1" i="1" dirty="0" smtClean="0">
                <a:latin typeface="Times New Roman" pitchFamily="18" charset="0"/>
                <a:cs typeface="Times New Roman" pitchFamily="18" charset="0"/>
              </a:rPr>
              <a:t> c’est l’effet secondaire indésirable majeur qui accompagne l’analgésie induite par les substances opioïdes, il est dû à un effet direct sur les centres de la respiration présents dans le tronc cérébral  </a:t>
            </a:r>
            <a:r>
              <a:rPr lang="fr-FR" sz="2000" b="1" dirty="0" smtClean="0">
                <a:latin typeface="Times New Roman" pitchFamily="18" charset="0"/>
                <a:cs typeface="Times New Roman" pitchFamily="18" charset="0"/>
              </a:rPr>
              <a:t>(diminution de la sensibilité du centre respiratoire bulbaire au gaz carbonique</a:t>
            </a:r>
            <a:r>
              <a:rPr lang="fr-FR" sz="2000" dirty="0" smtClean="0"/>
              <a:t>)</a:t>
            </a:r>
            <a:endParaRPr lang="fr-FR" sz="2000" b="1" dirty="0" smtClean="0">
              <a:latin typeface="Times New Roman" pitchFamily="18" charset="0"/>
              <a:cs typeface="Times New Roman" pitchFamily="18" charset="0"/>
            </a:endParaRPr>
          </a:p>
          <a:p>
            <a:pPr>
              <a:buNone/>
            </a:pPr>
            <a:r>
              <a:rPr lang="fr-FR" sz="2000" b="1" i="1" u="sng" dirty="0" smtClean="0">
                <a:latin typeface="Times New Roman" pitchFamily="18" charset="0"/>
                <a:cs typeface="Times New Roman" pitchFamily="18" charset="0"/>
              </a:rPr>
              <a:t>Effet psychodysleptique:</a:t>
            </a:r>
            <a:r>
              <a:rPr lang="fr-FR" sz="2000" b="1" i="1" dirty="0" smtClean="0">
                <a:latin typeface="Times New Roman" pitchFamily="18" charset="0"/>
                <a:cs typeface="Times New Roman" pitchFamily="18" charset="0"/>
              </a:rPr>
              <a:t>  </a:t>
            </a:r>
            <a:r>
              <a:rPr lang="fr-FR" sz="2000" b="1" dirty="0" smtClean="0">
                <a:latin typeface="Times New Roman" pitchFamily="18" charset="0"/>
                <a:cs typeface="Times New Roman" pitchFamily="18" charset="0"/>
              </a:rPr>
              <a:t>se traduit par une sensation d’euphorie et de bien être qui sous tendent le potentiel toxicomanogène. </a:t>
            </a:r>
          </a:p>
          <a:p>
            <a:pPr>
              <a:buNone/>
            </a:pPr>
            <a:r>
              <a:rPr lang="fr-FR" sz="2000" b="1" i="1" u="sng" dirty="0" smtClean="0">
                <a:latin typeface="Times New Roman" pitchFamily="18" charset="0"/>
                <a:cs typeface="Times New Roman" pitchFamily="18" charset="0"/>
              </a:rPr>
              <a:t>Effet oculaire :</a:t>
            </a:r>
          </a:p>
          <a:p>
            <a:pPr>
              <a:buNone/>
            </a:pPr>
            <a:r>
              <a:rPr lang="fr-FR" sz="2000" b="1" dirty="0" smtClean="0">
                <a:latin typeface="Times New Roman" pitchFamily="18" charset="0"/>
                <a:cs typeface="Times New Roman" pitchFamily="18" charset="0"/>
              </a:rPr>
              <a:t>La morphine provoque un myosis qui persiste même à l'obscurité, conséquence de la stimulation des récepteurs m et k, stimulation qui conduit à une activation du parasympathique ; l'atropine s'oppose à ce myosis</a:t>
            </a:r>
          </a:p>
          <a:p>
            <a:pPr>
              <a:buNone/>
            </a:pPr>
            <a:endParaRPr lang="fr-FR" sz="2000" b="1" dirty="0" smtClean="0">
              <a:latin typeface="Times New Roman" pitchFamily="18" charset="0"/>
              <a:cs typeface="Times New Roman" pitchFamily="18" charset="0"/>
            </a:endParaRP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buNone/>
            </a:pPr>
            <a:r>
              <a:rPr lang="fr-FR" sz="2400" b="1" i="1" u="sng" dirty="0" smtClean="0">
                <a:latin typeface="Times New Roman" pitchFamily="18" charset="0"/>
                <a:cs typeface="Times New Roman" pitchFamily="18" charset="0"/>
              </a:rPr>
              <a:t>Effet sédatif: </a:t>
            </a:r>
            <a:r>
              <a:rPr lang="fr-FR" sz="2400" b="1" dirty="0" smtClean="0">
                <a:latin typeface="Times New Roman" pitchFamily="18" charset="0"/>
                <a:cs typeface="Times New Roman" pitchFamily="18" charset="0"/>
              </a:rPr>
              <a:t>Fréquent, appara</a:t>
            </a:r>
            <a:r>
              <a:rPr lang="fr-FR" sz="2400" dirty="0" smtClean="0">
                <a:latin typeface="Times New Roman" pitchFamily="18" charset="0"/>
                <a:cs typeface="Times New Roman" pitchFamily="18" charset="0"/>
              </a:rPr>
              <a:t>ît </a:t>
            </a:r>
            <a:r>
              <a:rPr lang="fr-FR" sz="2400" b="1" dirty="0" smtClean="0">
                <a:latin typeface="Times New Roman" pitchFamily="18" charset="0"/>
                <a:cs typeface="Times New Roman" pitchFamily="18" charset="0"/>
              </a:rPr>
              <a:t>en début de TRT et semble disparaître en quelques jours.</a:t>
            </a:r>
          </a:p>
          <a:p>
            <a:pPr>
              <a:buNone/>
            </a:pPr>
            <a:endParaRPr lang="fr-FR" sz="2400" b="1" i="1" u="sng"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Action antitussive: </a:t>
            </a:r>
            <a:r>
              <a:rPr lang="fr-FR" sz="2400" b="1" dirty="0" smtClean="0">
                <a:latin typeface="Times New Roman" pitchFamily="18" charset="0"/>
                <a:cs typeface="Times New Roman" pitchFamily="18" charset="0"/>
              </a:rPr>
              <a:t>Elle est mise à profit avec la codéine.</a:t>
            </a:r>
          </a:p>
          <a:p>
            <a:pPr>
              <a:buNone/>
            </a:pPr>
            <a:r>
              <a:rPr lang="fr-FR" sz="2400" b="1" i="1" u="sng" dirty="0" smtClean="0">
                <a:latin typeface="Times New Roman" pitchFamily="18" charset="0"/>
                <a:cs typeface="Times New Roman" pitchFamily="18" charset="0"/>
              </a:rPr>
              <a:t>Effets digestifs et urinaires: </a:t>
            </a:r>
            <a:r>
              <a:rPr lang="fr-FR" sz="2400" b="1" dirty="0" smtClean="0">
                <a:latin typeface="Times New Roman" pitchFamily="18" charset="0"/>
                <a:cs typeface="Times New Roman" pitchFamily="18" charset="0"/>
              </a:rPr>
              <a:t>Péristaltisme déprimé par la morphine et tonicité des sphincters renforcée. D’où constipation et retard de la vidange gastrique. Au niveau urinaire, sur des terrains prédisposés(adénome prostatique, sténose urétrale), rétentions urinaires dues à l’hypertonie du sphincter externe de la vessie et abolition du réflexe mictionnel. </a:t>
            </a:r>
          </a:p>
          <a:p>
            <a:pPr>
              <a:buNone/>
            </a:pPr>
            <a:r>
              <a:rPr lang="fr-FR" sz="2400" b="1" i="1" u="sng" dirty="0" smtClean="0">
                <a:latin typeface="Times New Roman" pitchFamily="18" charset="0"/>
                <a:cs typeface="Times New Roman" pitchFamily="18" charset="0"/>
              </a:rPr>
              <a:t>Utilisation:</a:t>
            </a:r>
            <a:r>
              <a:rPr lang="fr-FR" sz="2400" b="1" dirty="0" smtClean="0">
                <a:latin typeface="Times New Roman" pitchFamily="18" charset="0"/>
                <a:cs typeface="Times New Roman" pitchFamily="18" charset="0"/>
              </a:rPr>
              <a:t> prescription justifiée en cas de douleurs intenses aigues( infarctus du myocarde) et en cas de douleurs chroniques non soulagées par les antalgiques de niveau I et II.</a:t>
            </a:r>
          </a:p>
          <a:p>
            <a:pPr>
              <a:buNone/>
            </a:pPr>
            <a:r>
              <a:rPr lang="fr-FR" sz="2400" b="1" dirty="0" smtClean="0">
                <a:latin typeface="Times New Roman" pitchFamily="18" charset="0"/>
                <a:cs typeface="Times New Roman" pitchFamily="18" charset="0"/>
              </a:rPr>
              <a:t>Indication préférentielle: la douleur cancéreuse.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a:bodyPr>
          <a:lstStyle/>
          <a:p>
            <a:pPr>
              <a:buNone/>
            </a:pPr>
            <a:r>
              <a:rPr lang="fr-FR" sz="2400" b="1" dirty="0" smtClean="0">
                <a:solidFill>
                  <a:srgbClr val="FF0000"/>
                </a:solidFill>
                <a:latin typeface="Times New Roman" pitchFamily="18" charset="0"/>
                <a:cs typeface="Times New Roman" pitchFamily="18" charset="0"/>
              </a:rPr>
              <a:t>Classification des douleurs: </a:t>
            </a:r>
          </a:p>
          <a:p>
            <a:pPr marL="457200" indent="-457200">
              <a:buAutoNum type="alphaLcParenR"/>
            </a:pPr>
            <a:r>
              <a:rPr lang="fr-FR" sz="2400" b="1" dirty="0" smtClean="0">
                <a:solidFill>
                  <a:srgbClr val="FF0000"/>
                </a:solidFill>
                <a:latin typeface="Times New Roman" pitchFamily="18" charset="0"/>
                <a:cs typeface="Times New Roman" pitchFamily="18" charset="0"/>
              </a:rPr>
              <a:t>Selon le mécanisme physiopathologique: </a:t>
            </a:r>
          </a:p>
          <a:p>
            <a:pPr marL="457200" indent="-457200">
              <a:buFont typeface="Wingdings" pitchFamily="2" charset="2"/>
              <a:buChar char="v"/>
            </a:pPr>
            <a:endParaRPr lang="fr-FR" sz="2400" b="1" dirty="0" smtClean="0">
              <a:latin typeface="Times New Roman" pitchFamily="18" charset="0"/>
              <a:cs typeface="Times New Roman" pitchFamily="18" charset="0"/>
            </a:endParaRPr>
          </a:p>
          <a:p>
            <a:pPr marL="457200" indent="-457200">
              <a:buFont typeface="Wingdings" pitchFamily="2" charset="2"/>
              <a:buChar char="v"/>
            </a:pPr>
            <a:r>
              <a:rPr lang="fr-FR" sz="2400" b="1" u="sng" dirty="0" smtClean="0">
                <a:latin typeface="Times New Roman" pitchFamily="18" charset="0"/>
                <a:cs typeface="Times New Roman" pitchFamily="18" charset="0"/>
              </a:rPr>
              <a:t>Douleurs par excès de nociception:</a:t>
            </a:r>
          </a:p>
          <a:p>
            <a:pPr marL="457200" indent="-457200">
              <a:buNone/>
            </a:pPr>
            <a:r>
              <a:rPr lang="fr-FR" sz="2400" b="1" dirty="0" smtClean="0">
                <a:latin typeface="Times New Roman" pitchFamily="18" charset="0"/>
                <a:cs typeface="Times New Roman" pitchFamily="18" charset="0"/>
              </a:rPr>
              <a:t>Il existe une stimulation excessive des nocicepteurs périphériques qui peut être due à une destruction lésionnelle(traumatisme, brûlure), à une inflammation ou à une ischémie.</a:t>
            </a:r>
          </a:p>
          <a:p>
            <a:pPr marL="457200" indent="-457200">
              <a:buFont typeface="Wingdings" pitchFamily="2" charset="2"/>
              <a:buChar char="v"/>
            </a:pPr>
            <a:endParaRPr lang="fr-FR" sz="2400" b="1" u="sng" dirty="0" smtClean="0">
              <a:latin typeface="Times New Roman" pitchFamily="18" charset="0"/>
              <a:cs typeface="Times New Roman" pitchFamily="18" charset="0"/>
            </a:endParaRPr>
          </a:p>
          <a:p>
            <a:pPr marL="457200" indent="-457200">
              <a:buFont typeface="Wingdings" pitchFamily="2" charset="2"/>
              <a:buChar char="v"/>
            </a:pPr>
            <a:r>
              <a:rPr lang="fr-FR" sz="2400" b="1" u="sng" dirty="0" smtClean="0">
                <a:latin typeface="Times New Roman" pitchFamily="18" charset="0"/>
                <a:cs typeface="Times New Roman" pitchFamily="18" charset="0"/>
              </a:rPr>
              <a:t>Douleurs neurogènes</a:t>
            </a:r>
            <a:r>
              <a:rPr lang="fr-FR" sz="2400" b="1" dirty="0" smtClean="0">
                <a:latin typeface="Times New Roman" pitchFamily="18" charset="0"/>
                <a:cs typeface="Times New Roman" pitchFamily="18" charset="0"/>
              </a:rPr>
              <a:t>: ( par défaut d’inhibition)</a:t>
            </a:r>
          </a:p>
          <a:p>
            <a:pPr marL="457200" indent="-457200">
              <a:buNone/>
            </a:pPr>
            <a:r>
              <a:rPr lang="fr-FR" sz="2400" b="1" dirty="0" smtClean="0">
                <a:latin typeface="Times New Roman" pitchFamily="18" charset="0"/>
                <a:cs typeface="Times New Roman" pitchFamily="18" charset="0"/>
              </a:rPr>
              <a:t>Elle résulte de l’altération des systèmes inhibiteurs d’origine centrale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r>
              <a:rPr lang="fr-FR" sz="2400" b="1" dirty="0" smtClean="0">
                <a:latin typeface="Times New Roman" pitchFamily="18" charset="0"/>
                <a:cs typeface="Times New Roman" pitchFamily="18" charset="0"/>
              </a:rPr>
              <a:t>     La dose requise dépend de la voie d'administration, la morphine par voie orale subissant un premier passage hépatique, seulement 30 % de la dose ingérée est utilisé par le corps. Il existe donc des tableaux d'équivalence (pour l'adulte) :</a:t>
            </a:r>
          </a:p>
          <a:p>
            <a:pPr>
              <a:buNone/>
            </a:pPr>
            <a:endParaRPr lang="fr-FR" sz="2400" dirty="0">
              <a:latin typeface="Times New Roman" pitchFamily="18" charset="0"/>
              <a:cs typeface="Times New Roman" pitchFamily="18" charset="0"/>
            </a:endParaRPr>
          </a:p>
        </p:txBody>
      </p:sp>
      <p:graphicFrame>
        <p:nvGraphicFramePr>
          <p:cNvPr id="4" name="Tableau 3"/>
          <p:cNvGraphicFramePr>
            <a:graphicFrameLocks noGrp="1"/>
          </p:cNvGraphicFramePr>
          <p:nvPr/>
        </p:nvGraphicFramePr>
        <p:xfrm>
          <a:off x="428596" y="2071678"/>
          <a:ext cx="8429684" cy="1571636"/>
        </p:xfrm>
        <a:graphic>
          <a:graphicData uri="http://schemas.openxmlformats.org/drawingml/2006/table">
            <a:tbl>
              <a:tblPr firstRow="1" bandRow="1">
                <a:tableStyleId>{5C22544A-7EE6-4342-B048-85BDC9FD1C3A}</a:tableStyleId>
              </a:tblPr>
              <a:tblGrid>
                <a:gridCol w="1321079"/>
                <a:gridCol w="1509804"/>
                <a:gridCol w="1698530"/>
                <a:gridCol w="1887255"/>
                <a:gridCol w="2013016"/>
              </a:tblGrid>
              <a:tr h="785818">
                <a:tc>
                  <a:txBody>
                    <a:bodyPr/>
                    <a:lstStyle/>
                    <a:p>
                      <a:pPr>
                        <a:lnSpc>
                          <a:spcPct val="115000"/>
                        </a:lnSpc>
                        <a:spcAft>
                          <a:spcPts val="0"/>
                        </a:spcAft>
                      </a:pPr>
                      <a:r>
                        <a:rPr lang="fr-FR" sz="2000" b="1" dirty="0">
                          <a:latin typeface="Times New Roman" pitchFamily="18" charset="0"/>
                          <a:ea typeface="Calibri"/>
                          <a:cs typeface="Times New Roman" pitchFamily="18" charset="0"/>
                        </a:rPr>
                        <a:t>Voie orale</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Sous-cutanée</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Intraveineuse</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péridurale</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Intrathécale</a:t>
                      </a:r>
                      <a:endParaRPr lang="fr-FR" sz="2000" dirty="0">
                        <a:latin typeface="Times New Roman" pitchFamily="18" charset="0"/>
                        <a:ea typeface="Calibri"/>
                        <a:cs typeface="Times New Roman" pitchFamily="18" charset="0"/>
                      </a:endParaRPr>
                    </a:p>
                  </a:txBody>
                  <a:tcPr marL="68580" marR="68580" marT="0" marB="0" anchor="ctr"/>
                </a:tc>
              </a:tr>
              <a:tr h="785818">
                <a:tc>
                  <a:txBody>
                    <a:bodyPr/>
                    <a:lstStyle/>
                    <a:p>
                      <a:pPr>
                        <a:lnSpc>
                          <a:spcPct val="115000"/>
                        </a:lnSpc>
                        <a:spcAft>
                          <a:spcPts val="0"/>
                        </a:spcAft>
                      </a:pPr>
                      <a:r>
                        <a:rPr lang="fr-FR" sz="2000" b="1" dirty="0">
                          <a:latin typeface="Times New Roman" pitchFamily="18" charset="0"/>
                          <a:ea typeface="Calibri"/>
                          <a:cs typeface="Times New Roman" pitchFamily="18" charset="0"/>
                        </a:rPr>
                        <a:t>1 mg·kg</a:t>
                      </a:r>
                      <a:r>
                        <a:rPr lang="fr-FR" sz="2000" b="1" baseline="30000" dirty="0">
                          <a:latin typeface="Times New Roman" pitchFamily="18" charset="0"/>
                          <a:ea typeface="Calibri"/>
                          <a:cs typeface="Times New Roman" pitchFamily="18" charset="0"/>
                        </a:rPr>
                        <a:t>-1</a:t>
                      </a:r>
                      <a:r>
                        <a:rPr lang="fr-FR" sz="2000" b="1" dirty="0">
                          <a:latin typeface="Times New Roman" pitchFamily="18" charset="0"/>
                          <a:ea typeface="Calibri"/>
                          <a:cs typeface="Times New Roman" pitchFamily="18" charset="0"/>
                        </a:rPr>
                        <a:t>·j</a:t>
                      </a:r>
                      <a:r>
                        <a:rPr lang="fr-FR" sz="2000" b="1" baseline="30000" dirty="0">
                          <a:latin typeface="Times New Roman" pitchFamily="18" charset="0"/>
                          <a:ea typeface="Calibri"/>
                          <a:cs typeface="Times New Roman" pitchFamily="18" charset="0"/>
                        </a:rPr>
                        <a:t>-1</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0,5 mg·kg</a:t>
                      </a:r>
                      <a:r>
                        <a:rPr lang="fr-FR" sz="2000" b="1" baseline="30000" dirty="0">
                          <a:latin typeface="Times New Roman" pitchFamily="18" charset="0"/>
                          <a:ea typeface="Calibri"/>
                          <a:cs typeface="Times New Roman" pitchFamily="18" charset="0"/>
                        </a:rPr>
                        <a:t>-1</a:t>
                      </a:r>
                      <a:r>
                        <a:rPr lang="fr-FR" sz="2000" b="1" dirty="0">
                          <a:latin typeface="Times New Roman" pitchFamily="18" charset="0"/>
                          <a:ea typeface="Calibri"/>
                          <a:cs typeface="Times New Roman" pitchFamily="18" charset="0"/>
                        </a:rPr>
                        <a:t>·j</a:t>
                      </a:r>
                      <a:r>
                        <a:rPr lang="fr-FR" sz="2000" b="1" baseline="30000" dirty="0">
                          <a:latin typeface="Times New Roman" pitchFamily="18" charset="0"/>
                          <a:ea typeface="Calibri"/>
                          <a:cs typeface="Times New Roman" pitchFamily="18" charset="0"/>
                        </a:rPr>
                        <a:t>-1</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0,3 mg·kg</a:t>
                      </a:r>
                      <a:r>
                        <a:rPr lang="fr-FR" sz="2000" b="1" baseline="30000" dirty="0">
                          <a:latin typeface="Times New Roman" pitchFamily="18" charset="0"/>
                          <a:ea typeface="Calibri"/>
                          <a:cs typeface="Times New Roman" pitchFamily="18" charset="0"/>
                        </a:rPr>
                        <a:t>-1</a:t>
                      </a:r>
                      <a:r>
                        <a:rPr lang="fr-FR" sz="2000" b="1" dirty="0">
                          <a:latin typeface="Times New Roman" pitchFamily="18" charset="0"/>
                          <a:ea typeface="Calibri"/>
                          <a:cs typeface="Times New Roman" pitchFamily="18" charset="0"/>
                        </a:rPr>
                        <a:t>·j</a:t>
                      </a:r>
                      <a:r>
                        <a:rPr lang="fr-FR" sz="2000" b="1" baseline="30000" dirty="0">
                          <a:latin typeface="Times New Roman" pitchFamily="18" charset="0"/>
                          <a:ea typeface="Calibri"/>
                          <a:cs typeface="Times New Roman" pitchFamily="18" charset="0"/>
                        </a:rPr>
                        <a:t>-1</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0,1 à 0,05 mg·kg</a:t>
                      </a:r>
                      <a:r>
                        <a:rPr lang="fr-FR" sz="2000" b="1" baseline="30000" dirty="0">
                          <a:latin typeface="Times New Roman" pitchFamily="18" charset="0"/>
                          <a:ea typeface="Calibri"/>
                          <a:cs typeface="Times New Roman" pitchFamily="18" charset="0"/>
                        </a:rPr>
                        <a:t>-1</a:t>
                      </a:r>
                      <a:r>
                        <a:rPr lang="fr-FR" sz="2000" b="1" dirty="0">
                          <a:latin typeface="Times New Roman" pitchFamily="18" charset="0"/>
                          <a:ea typeface="Calibri"/>
                          <a:cs typeface="Times New Roman" pitchFamily="18" charset="0"/>
                        </a:rPr>
                        <a:t>·j</a:t>
                      </a:r>
                      <a:r>
                        <a:rPr lang="fr-FR" sz="2000" b="1" baseline="30000" dirty="0">
                          <a:latin typeface="Times New Roman" pitchFamily="18" charset="0"/>
                          <a:ea typeface="Calibri"/>
                          <a:cs typeface="Times New Roman" pitchFamily="18" charset="0"/>
                        </a:rPr>
                        <a:t>-1</a:t>
                      </a:r>
                      <a:endParaRPr lang="fr-FR" sz="2000" dirty="0">
                        <a:latin typeface="Times New Roman" pitchFamily="18" charset="0"/>
                        <a:ea typeface="Calibri"/>
                        <a:cs typeface="Times New Roman" pitchFamily="18" charset="0"/>
                      </a:endParaRPr>
                    </a:p>
                  </a:txBody>
                  <a:tcPr marL="68580" marR="68580" marT="0" marB="0" anchor="ctr"/>
                </a:tc>
                <a:tc>
                  <a:txBody>
                    <a:bodyPr/>
                    <a:lstStyle/>
                    <a:p>
                      <a:pPr>
                        <a:lnSpc>
                          <a:spcPct val="115000"/>
                        </a:lnSpc>
                        <a:spcAft>
                          <a:spcPts val="0"/>
                        </a:spcAft>
                      </a:pPr>
                      <a:r>
                        <a:rPr lang="fr-FR" sz="2000" b="1" dirty="0">
                          <a:latin typeface="Times New Roman" pitchFamily="18" charset="0"/>
                          <a:ea typeface="Calibri"/>
                          <a:cs typeface="Times New Roman" pitchFamily="18" charset="0"/>
                        </a:rPr>
                        <a:t>0.02 à 0,005 mg·kg</a:t>
                      </a:r>
                      <a:r>
                        <a:rPr lang="fr-FR" sz="2000" b="1" baseline="30000" dirty="0">
                          <a:latin typeface="Times New Roman" pitchFamily="18" charset="0"/>
                          <a:ea typeface="Calibri"/>
                          <a:cs typeface="Times New Roman" pitchFamily="18" charset="0"/>
                        </a:rPr>
                        <a:t>-1</a:t>
                      </a:r>
                      <a:r>
                        <a:rPr lang="fr-FR" sz="2000" b="1" dirty="0">
                          <a:latin typeface="Times New Roman" pitchFamily="18" charset="0"/>
                          <a:ea typeface="Calibri"/>
                          <a:cs typeface="Times New Roman" pitchFamily="18" charset="0"/>
                        </a:rPr>
                        <a:t>·j</a:t>
                      </a:r>
                      <a:r>
                        <a:rPr lang="fr-FR" sz="2000" b="1" baseline="30000" dirty="0">
                          <a:latin typeface="Times New Roman" pitchFamily="18" charset="0"/>
                          <a:ea typeface="Calibri"/>
                          <a:cs typeface="Times New Roman" pitchFamily="18" charset="0"/>
                        </a:rPr>
                        <a:t>-1</a:t>
                      </a:r>
                      <a:endParaRPr lang="fr-FR" sz="2000" dirty="0">
                        <a:latin typeface="Times New Roman" pitchFamily="18" charset="0"/>
                        <a:ea typeface="Calibri"/>
                        <a:cs typeface="Times New Roman" pitchFamily="18" charset="0"/>
                      </a:endParaRPr>
                    </a:p>
                  </a:txBody>
                  <a:tcPr marL="68580" marR="68580" marT="0" marB="0" anchor="ctr"/>
                </a:tc>
              </a:tr>
            </a:tbl>
          </a:graphicData>
        </a:graphic>
      </p:graphicFrame>
      <p:sp>
        <p:nvSpPr>
          <p:cNvPr id="5" name="Rectangle 4"/>
          <p:cNvSpPr/>
          <p:nvPr/>
        </p:nvSpPr>
        <p:spPr>
          <a:xfrm>
            <a:off x="500034" y="3929066"/>
            <a:ext cx="8215370" cy="1938992"/>
          </a:xfrm>
          <a:prstGeom prst="rect">
            <a:avLst/>
          </a:prstGeom>
        </p:spPr>
        <p:txBody>
          <a:bodyPr wrap="square">
            <a:spAutoFit/>
          </a:bodyPr>
          <a:lstStyle/>
          <a:p>
            <a:pPr>
              <a:buNone/>
            </a:pPr>
            <a:r>
              <a:rPr lang="fr-FR" sz="2400" b="1" dirty="0" smtClean="0">
                <a:latin typeface="Times New Roman" pitchFamily="18" charset="0"/>
                <a:cs typeface="Times New Roman" pitchFamily="18" charset="0"/>
              </a:rPr>
              <a:t>Deux formes existent: Le chlorydhydrate de morphine : morphine injectable par voie sc, iv, im ou par voie orale.</a:t>
            </a:r>
          </a:p>
          <a:p>
            <a:pPr>
              <a:buNone/>
            </a:pPr>
            <a:r>
              <a:rPr lang="fr-FR" sz="2400" b="1" dirty="0" smtClean="0">
                <a:latin typeface="Times New Roman" pitchFamily="18" charset="0"/>
                <a:cs typeface="Times New Roman" pitchFamily="18" charset="0"/>
              </a:rPr>
              <a:t>Le sulfate de morphine: permet une libération prolongée réduisant le nombre de prise à 2/j. Comp(Moscontin), gélules(Skenan lp) dosés à 10, 30, 60 ou 100 mg.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p:spPr>
        <p:txBody>
          <a:bodyPr>
            <a:normAutofit/>
          </a:bodyPr>
          <a:lstStyle/>
          <a:p>
            <a:pPr>
              <a:buNone/>
            </a:pPr>
            <a:endParaRPr lang="fr-FR" sz="2400" b="1" i="1" u="sng"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Effets indésirables: </a:t>
            </a:r>
          </a:p>
          <a:p>
            <a:pPr>
              <a:buNone/>
            </a:pPr>
            <a:r>
              <a:rPr lang="fr-FR" sz="2400" b="1" u="sng" dirty="0" smtClean="0">
                <a:latin typeface="Times New Roman" pitchFamily="18" charset="0"/>
                <a:cs typeface="Times New Roman" pitchFamily="18" charset="0"/>
              </a:rPr>
              <a:t>constipation:</a:t>
            </a:r>
            <a:r>
              <a:rPr lang="fr-FR" sz="2400" b="1" dirty="0" smtClean="0">
                <a:latin typeface="Times New Roman" pitchFamily="18" charset="0"/>
                <a:cs typeface="Times New Roman" pitchFamily="18" charset="0"/>
              </a:rPr>
              <a:t> quasi constante, nausées et vomissements en début de TRT.</a:t>
            </a:r>
          </a:p>
          <a:p>
            <a:pPr>
              <a:buNone/>
            </a:pPr>
            <a:r>
              <a:rPr lang="fr-FR" sz="2400" b="1" i="1" u="sng" dirty="0" smtClean="0">
                <a:latin typeface="Times New Roman" pitchFamily="18" charset="0"/>
                <a:cs typeface="Times New Roman" pitchFamily="18" charset="0"/>
              </a:rPr>
              <a:t>Dépression respiratoire: </a:t>
            </a:r>
            <a:r>
              <a:rPr lang="fr-FR" sz="2400" b="1" dirty="0" smtClean="0">
                <a:latin typeface="Times New Roman" pitchFamily="18" charset="0"/>
                <a:cs typeface="Times New Roman" pitchFamily="18" charset="0"/>
              </a:rPr>
              <a:t>peut être sévère en cas de surdosage</a:t>
            </a:r>
          </a:p>
          <a:p>
            <a:pPr>
              <a:buNone/>
            </a:pPr>
            <a:r>
              <a:rPr lang="fr-FR" sz="2400" b="1" i="1" u="sng" dirty="0" smtClean="0">
                <a:latin typeface="Times New Roman" pitchFamily="18" charset="0"/>
                <a:cs typeface="Times New Roman" pitchFamily="18" charset="0"/>
              </a:rPr>
              <a:t>Sédation et psychodyslepsie</a:t>
            </a:r>
            <a:r>
              <a:rPr lang="fr-FR" sz="2400" b="1" dirty="0" smtClean="0">
                <a:latin typeface="Times New Roman" pitchFamily="18" charset="0"/>
                <a:cs typeface="Times New Roman" pitchFamily="18" charset="0"/>
              </a:rPr>
              <a:t>: somnolence ou parfois agitation. L’effet psychodysleptique induit une sensation de bien être et d’euphorie mais peut provoquer des états confusionnels notamment chez la personne âgée.</a:t>
            </a:r>
          </a:p>
          <a:p>
            <a:pPr>
              <a:buNone/>
            </a:pPr>
            <a:r>
              <a:rPr lang="fr-FR" sz="2400" b="1" i="1" u="sng" dirty="0" smtClean="0">
                <a:latin typeface="Times New Roman" pitchFamily="18" charset="0"/>
                <a:cs typeface="Times New Roman" pitchFamily="18" charset="0"/>
              </a:rPr>
              <a:t>Autres: </a:t>
            </a:r>
            <a:r>
              <a:rPr lang="fr-FR" sz="2400" b="1" dirty="0" smtClean="0">
                <a:latin typeface="Times New Roman" pitchFamily="18" charset="0"/>
                <a:cs typeface="Times New Roman" pitchFamily="18" charset="0"/>
              </a:rPr>
              <a:t>vertiges,      de la pression intracrânienne, épisodes de rétention urinaire sur terrain prédisposé, hypotension orthostatique.</a:t>
            </a:r>
          </a:p>
          <a:p>
            <a:pPr>
              <a:buNone/>
            </a:pPr>
            <a:r>
              <a:rPr lang="fr-FR" sz="2400" b="1" i="1" u="sng" dirty="0" smtClean="0">
                <a:latin typeface="Times New Roman" pitchFamily="18" charset="0"/>
                <a:cs typeface="Times New Roman" pitchFamily="18" charset="0"/>
              </a:rPr>
              <a:t>Syndrome de sevrage: </a:t>
            </a:r>
            <a:r>
              <a:rPr lang="fr-FR" sz="2400" b="1" dirty="0" smtClean="0">
                <a:latin typeface="Times New Roman" pitchFamily="18" charset="0"/>
                <a:cs typeface="Times New Roman" pitchFamily="18" charset="0"/>
              </a:rPr>
              <a:t>peut survenir quelques heures après l’arrêt brutal d’un TRT prolongé ou après administration d’un antagoniste. </a:t>
            </a:r>
          </a:p>
          <a:p>
            <a:pPr>
              <a:buNone/>
            </a:pPr>
            <a:endParaRPr lang="fr-FR" sz="2400" b="1" dirty="0">
              <a:latin typeface="Times New Roman" pitchFamily="18" charset="0"/>
              <a:cs typeface="Times New Roman" pitchFamily="18" charset="0"/>
            </a:endParaRPr>
          </a:p>
        </p:txBody>
      </p:sp>
      <p:cxnSp>
        <p:nvCxnSpPr>
          <p:cNvPr id="5" name="Connecteur droit avec flèche 4"/>
          <p:cNvCxnSpPr/>
          <p:nvPr/>
        </p:nvCxnSpPr>
        <p:spPr>
          <a:xfrm rot="5400000" flipH="1" flipV="1">
            <a:off x="2500298" y="3929066"/>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sz="2400" b="1" i="1" u="sng" dirty="0" smtClean="0">
                <a:latin typeface="Times New Roman" pitchFamily="18" charset="0"/>
                <a:cs typeface="Times New Roman" pitchFamily="18" charset="0"/>
              </a:rPr>
              <a:t>  </a:t>
            </a:r>
          </a:p>
          <a:p>
            <a:pPr>
              <a:buNone/>
            </a:pPr>
            <a:r>
              <a:rPr lang="fr-FR" sz="2400" b="1" i="1" u="sng" dirty="0" smtClean="0">
                <a:latin typeface="Times New Roman" pitchFamily="18" charset="0"/>
                <a:cs typeface="Times New Roman" pitchFamily="18" charset="0"/>
              </a:rPr>
              <a:t>Surdosage:</a:t>
            </a:r>
            <a:r>
              <a:rPr lang="fr-FR" sz="2400" b="1" i="1" dirty="0" smtClean="0">
                <a:latin typeface="Times New Roman" pitchFamily="18" charset="0"/>
                <a:cs typeface="Times New Roman" pitchFamily="18" charset="0"/>
              </a:rPr>
              <a:t>  </a:t>
            </a:r>
            <a:r>
              <a:rPr lang="fr-FR" sz="2400" b="1" dirty="0" smtClean="0">
                <a:latin typeface="Times New Roman" pitchFamily="18" charset="0"/>
                <a:cs typeface="Times New Roman" pitchFamily="18" charset="0"/>
              </a:rPr>
              <a:t>Dépression respiratoire, hypotension, un coma profond avec myosis. Son TRT impose une réanimation cardio-respiratoire et l’administration d’un antidote antagoniste des récepteurs aux opiacés: la naloxone(Narcan)   </a:t>
            </a:r>
          </a:p>
          <a:p>
            <a:pPr>
              <a:buNone/>
            </a:pPr>
            <a:endParaRPr lang="fr-FR" sz="2400" b="1" i="1" u="sng" dirty="0" smtClean="0">
              <a:latin typeface="Times New Roman" pitchFamily="18" charset="0"/>
              <a:cs typeface="Times New Roman" pitchFamily="18" charset="0"/>
            </a:endParaRPr>
          </a:p>
          <a:p>
            <a:pPr>
              <a:buNone/>
            </a:pPr>
            <a:endParaRPr lang="fr-FR" sz="2400" b="1" i="1" u="sng"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Contre-indications:</a:t>
            </a:r>
          </a:p>
          <a:p>
            <a:r>
              <a:rPr lang="fr-FR" sz="2400" b="1" dirty="0" smtClean="0">
                <a:latin typeface="Times New Roman" pitchFamily="18" charset="0"/>
                <a:cs typeface="Times New Roman" pitchFamily="18" charset="0"/>
              </a:rPr>
              <a:t>Insuffisance respiratoire</a:t>
            </a:r>
          </a:p>
          <a:p>
            <a:r>
              <a:rPr lang="fr-FR" sz="2400" b="1" dirty="0" smtClean="0">
                <a:latin typeface="Times New Roman" pitchFamily="18" charset="0"/>
                <a:cs typeface="Times New Roman" pitchFamily="18" charset="0"/>
              </a:rPr>
              <a:t>Syndrome abdominal aigu avant diagnostic</a:t>
            </a:r>
          </a:p>
          <a:p>
            <a:r>
              <a:rPr lang="fr-FR" sz="2400" b="1" dirty="0" smtClean="0">
                <a:latin typeface="Times New Roman" pitchFamily="18" charset="0"/>
                <a:cs typeface="Times New Roman" pitchFamily="18" charset="0"/>
              </a:rPr>
              <a:t>Enfants de moins de 6 mois</a:t>
            </a:r>
          </a:p>
          <a:p>
            <a:pPr>
              <a:buNone/>
            </a:pP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929718" cy="6429420"/>
          </a:xfrm>
        </p:spPr>
        <p:txBody>
          <a:bodyPr>
            <a:normAutofit/>
          </a:bodyPr>
          <a:lstStyle/>
          <a:p>
            <a:pPr>
              <a:buNone/>
            </a:pPr>
            <a:endParaRPr lang="fr-FR" sz="2400" b="1" dirty="0" smtClean="0">
              <a:solidFill>
                <a:srgbClr val="FF0000"/>
              </a:solidFill>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Autres agonistes purs complets: </a:t>
            </a:r>
          </a:p>
          <a:p>
            <a:pPr>
              <a:buNone/>
            </a:pPr>
            <a:endParaRPr lang="fr-FR" sz="2400" b="1" dirty="0" smtClean="0">
              <a:solidFill>
                <a:srgbClr val="FF0000"/>
              </a:solidFill>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Péthidine (Dolosal) : </a:t>
            </a:r>
            <a:r>
              <a:rPr lang="fr-FR" sz="2400" b="1" dirty="0" smtClean="0">
                <a:latin typeface="Times New Roman" pitchFamily="18" charset="0"/>
                <a:cs typeface="Times New Roman" pitchFamily="18" charset="0"/>
              </a:rPr>
              <a:t>Effet antalgique moins puissant que celui de la morphine et durée d’action plus courte. </a:t>
            </a:r>
          </a:p>
          <a:p>
            <a:pPr>
              <a:buNone/>
            </a:pPr>
            <a:r>
              <a:rPr lang="fr-FR" sz="2400" b="1" dirty="0" smtClean="0">
                <a:solidFill>
                  <a:srgbClr val="FF0000"/>
                </a:solidFill>
                <a:latin typeface="Times New Roman" pitchFamily="18" charset="0"/>
                <a:cs typeface="Times New Roman" pitchFamily="18" charset="0"/>
              </a:rPr>
              <a:t>Dextromoramide ( Palfium ) : </a:t>
            </a:r>
            <a:r>
              <a:rPr lang="fr-FR" sz="2400" b="1" dirty="0" smtClean="0">
                <a:latin typeface="Times New Roman" pitchFamily="18" charset="0"/>
                <a:cs typeface="Times New Roman" pitchFamily="18" charset="0"/>
              </a:rPr>
              <a:t>Effet plus puissant que celui de la morphine mais courte durée d’action ne permet pas son utilisation dans le TRT des douleurs chroniques. </a:t>
            </a:r>
          </a:p>
          <a:p>
            <a:pPr>
              <a:buNone/>
            </a:pPr>
            <a:r>
              <a:rPr lang="fr-FR" sz="2400" b="1" dirty="0" smtClean="0">
                <a:solidFill>
                  <a:srgbClr val="FF0000"/>
                </a:solidFill>
                <a:latin typeface="Times New Roman" pitchFamily="18" charset="0"/>
                <a:cs typeface="Times New Roman" pitchFamily="18" charset="0"/>
              </a:rPr>
              <a:t>Fentanyl: </a:t>
            </a:r>
            <a:r>
              <a:rPr lang="fr-FR" sz="2400" b="1" dirty="0" err="1" smtClean="0">
                <a:latin typeface="Times New Roman" pitchFamily="18" charset="0"/>
                <a:cs typeface="Times New Roman" pitchFamily="18" charset="0"/>
              </a:rPr>
              <a:t>Morphinomimétique</a:t>
            </a:r>
            <a:r>
              <a:rPr lang="fr-FR" sz="2400" b="1" dirty="0" smtClean="0">
                <a:latin typeface="Times New Roman" pitchFamily="18" charset="0"/>
                <a:cs typeface="Times New Roman" pitchFamily="18" charset="0"/>
              </a:rPr>
              <a:t> très puissant ( 50 à 100 fois&gt; à celle de morphine) réservé à l’anesthésie.</a:t>
            </a:r>
          </a:p>
          <a:p>
            <a:pPr>
              <a:buNone/>
            </a:pP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72296"/>
          </a:xfrm>
        </p:spPr>
        <p:txBody>
          <a:bodyPr>
            <a:normAutofit/>
          </a:bodyPr>
          <a:lstStyle/>
          <a:p>
            <a:pPr>
              <a:buNone/>
            </a:pPr>
            <a:r>
              <a:rPr lang="fr-FR" sz="3600" b="1" dirty="0" smtClean="0">
                <a:solidFill>
                  <a:srgbClr val="FF0000"/>
                </a:solidFill>
                <a:latin typeface="Times New Roman" pitchFamily="18" charset="0"/>
                <a:cs typeface="Times New Roman" pitchFamily="18" charset="0"/>
              </a:rPr>
              <a:t>Agonistes partiels et agonistes-antagonistes:</a:t>
            </a:r>
          </a:p>
          <a:p>
            <a:pPr>
              <a:buNone/>
            </a:pPr>
            <a:r>
              <a:rPr lang="fr-FR" sz="2400" b="1" dirty="0" smtClean="0">
                <a:latin typeface="Times New Roman" pitchFamily="18" charset="0"/>
                <a:cs typeface="Times New Roman" pitchFamily="18" charset="0"/>
              </a:rPr>
              <a:t>A l’inverse de la morphine, ils exposent à l’effet plafond( à partir d’un seuil l’analgésie n’augmente plus avec l’augmentation des doses ) et l’administration d’agonistes-antagonistes (agonistes mixtes) peut provoquer un syndrome de sevrage chez des patients préalablement traités par morphine.</a:t>
            </a:r>
          </a:p>
          <a:p>
            <a:pPr>
              <a:buNone/>
            </a:pPr>
            <a:r>
              <a:rPr lang="fr-FR" sz="2400" b="1" dirty="0" smtClean="0">
                <a:solidFill>
                  <a:srgbClr val="FF0000"/>
                </a:solidFill>
                <a:latin typeface="Times New Roman" pitchFamily="18" charset="0"/>
                <a:cs typeface="Times New Roman" pitchFamily="18" charset="0"/>
              </a:rPr>
              <a:t>Agonistes partiels: Buprénorphine( Temgésic)</a:t>
            </a:r>
          </a:p>
          <a:p>
            <a:pPr>
              <a:buNone/>
            </a:pPr>
            <a:r>
              <a:rPr lang="fr-FR" sz="2400" b="1" dirty="0" smtClean="0">
                <a:latin typeface="Times New Roman" pitchFamily="18" charset="0"/>
                <a:cs typeface="Times New Roman" pitchFamily="18" charset="0"/>
              </a:rPr>
              <a:t>Plus puissante que la morphine mais son efficacité thérapeutique est moindre. L’effet de premier passage hépatique est important. Se présente s/f de comprimés sublinguaux dosés à 0,2 mg ou sous forme d’ampoules injectables (1amp = 0,3 mg). Durée d’action de 6 à 8 h. </a:t>
            </a:r>
          </a:p>
          <a:p>
            <a:pPr>
              <a:buNone/>
            </a:pPr>
            <a:r>
              <a:rPr lang="fr-FR" sz="2400" b="1" dirty="0" smtClean="0">
                <a:latin typeface="Times New Roman" pitchFamily="18" charset="0"/>
                <a:cs typeface="Times New Roman" pitchFamily="18" charset="0"/>
              </a:rPr>
              <a:t>  </a:t>
            </a:r>
            <a:r>
              <a:rPr lang="fr-FR" sz="3600" b="1" dirty="0" smtClean="0">
                <a:solidFill>
                  <a:srgbClr val="FF0000"/>
                </a:solidFill>
                <a:latin typeface="Times New Roman" pitchFamily="18" charset="0"/>
                <a:cs typeface="Times New Roman" pitchFamily="18" charset="0"/>
              </a:rPr>
              <a:t> </a:t>
            </a:r>
            <a:endParaRPr lang="fr-FR" sz="36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buNone/>
            </a:pPr>
            <a:r>
              <a:rPr lang="fr-FR" sz="2400" b="1" dirty="0" smtClean="0">
                <a:solidFill>
                  <a:srgbClr val="FF0000"/>
                </a:solidFill>
                <a:latin typeface="Times New Roman" pitchFamily="18" charset="0"/>
                <a:cs typeface="Times New Roman" pitchFamily="18" charset="0"/>
              </a:rPr>
              <a:t>Agonistes-antagonistes: Pentazocine (Fortal) et Nalbuphine (Nubain) </a:t>
            </a:r>
          </a:p>
          <a:p>
            <a:pPr>
              <a:buNone/>
            </a:pPr>
            <a:r>
              <a:rPr lang="fr-FR" sz="2400" b="1" dirty="0" smtClean="0">
                <a:latin typeface="Times New Roman" pitchFamily="18" charset="0"/>
                <a:cs typeface="Times New Roman" pitchFamily="18" charset="0"/>
              </a:rPr>
              <a:t>Il sont  agonistes des récepteurs kappa et antagonistes des récepteurs mu. Ces PRP pharmacologiques imposent donc de respecter un intervalle libre entre l’administration de ces produits et celle des agonistes complets afin d’éviter tout phénomène de compétition. L’association avec des agonistes complets est illogique et à proscrire.</a:t>
            </a:r>
          </a:p>
          <a:p>
            <a:pPr>
              <a:buNone/>
            </a:pPr>
            <a:r>
              <a:rPr lang="fr-FR" sz="2400" b="1" dirty="0" smtClean="0">
                <a:latin typeface="Times New Roman" pitchFamily="18" charset="0"/>
                <a:cs typeface="Times New Roman" pitchFamily="18" charset="0"/>
              </a:rPr>
              <a:t>Ces produits agissent rapidement mais ont une durée d’action trop courte pour être utilisés dans les douleurs chroniques.</a:t>
            </a:r>
          </a:p>
          <a:p>
            <a:pPr>
              <a:buNone/>
            </a:pPr>
            <a:endParaRPr lang="fr-FR" sz="2400" b="1" dirty="0" smtClean="0">
              <a:latin typeface="Times New Roman" pitchFamily="18" charset="0"/>
              <a:cs typeface="Times New Roman" pitchFamily="18" charset="0"/>
            </a:endParaRPr>
          </a:p>
          <a:p>
            <a:pPr>
              <a:buNone/>
            </a:pPr>
            <a:r>
              <a:rPr lang="fr-FR" sz="2400" b="1" i="1" u="sng" dirty="0" smtClean="0">
                <a:latin typeface="Times New Roman" pitchFamily="18" charset="0"/>
                <a:cs typeface="Times New Roman" pitchFamily="18" charset="0"/>
              </a:rPr>
              <a:t>Effets indésirables: </a:t>
            </a:r>
          </a:p>
          <a:p>
            <a:pPr>
              <a:buNone/>
            </a:pPr>
            <a:r>
              <a:rPr lang="fr-FR" sz="2400" b="1" dirty="0" smtClean="0">
                <a:latin typeface="Times New Roman" pitchFamily="18" charset="0"/>
                <a:cs typeface="Times New Roman" pitchFamily="18" charset="0"/>
              </a:rPr>
              <a:t>Ce sont les mêmes que ceux  des  opioïdes forts, à quelques exceptions prés.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858312" cy="6429420"/>
          </a:xfrm>
        </p:spPr>
        <p:txBody>
          <a:bodyPr>
            <a:normAutofit/>
          </a:bodyPr>
          <a:lstStyle/>
          <a:p>
            <a:pPr>
              <a:buNone/>
            </a:pPr>
            <a:r>
              <a:rPr lang="fr-FR" sz="3600" b="1" dirty="0" smtClean="0">
                <a:solidFill>
                  <a:srgbClr val="FF0000"/>
                </a:solidFill>
                <a:latin typeface="Times New Roman" pitchFamily="18" charset="0"/>
                <a:cs typeface="Times New Roman" pitchFamily="18" charset="0"/>
              </a:rPr>
              <a:t>Antagonistes purs: </a:t>
            </a:r>
          </a:p>
          <a:p>
            <a:pPr>
              <a:buNone/>
            </a:pPr>
            <a:endParaRPr lang="fr-FR" sz="2400" b="1" dirty="0" smtClean="0">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La naloxone (Narcan) </a:t>
            </a:r>
            <a:r>
              <a:rPr lang="fr-FR" sz="2400" b="1" dirty="0" smtClean="0">
                <a:latin typeface="Times New Roman" pitchFamily="18" charset="0"/>
                <a:cs typeface="Times New Roman" pitchFamily="18" charset="0"/>
              </a:rPr>
              <a:t>est le type même de l’antagoniste pur spécifique et compétitif des opiacés. Elle ne possède aucune PRP  agoniste et son indication préférentielle est le TRT des intoxications aigues par des opiacés( sauf en cas d’intoxication par la buprénorphine où on lui préfère le doxapram). </a:t>
            </a:r>
          </a:p>
          <a:p>
            <a:pPr>
              <a:buNone/>
            </a:pPr>
            <a:endParaRPr lang="fr-FR" sz="2400" b="1" dirty="0" smtClean="0">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La naltrexone ( Nalorex) </a:t>
            </a:r>
            <a:r>
              <a:rPr lang="fr-FR" sz="2400" b="1" dirty="0" smtClean="0">
                <a:latin typeface="Times New Roman" pitchFamily="18" charset="0"/>
                <a:cs typeface="Times New Roman" pitchFamily="18" charset="0"/>
              </a:rPr>
              <a:t>présente une longue durée d’action et peut-être utilisée comme TRT dissuasif chez le jeune toxicomane motivé pour le sevrage et très entouré sur le plan familial.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p:spPr>
        <p:txBody>
          <a:bodyPr>
            <a:normAutofit/>
          </a:bodyPr>
          <a:lstStyle/>
          <a:p>
            <a:pPr>
              <a:buNone/>
            </a:pPr>
            <a:r>
              <a:rPr lang="fr-FR" sz="2400" b="1" dirty="0" smtClean="0">
                <a:solidFill>
                  <a:srgbClr val="FF0000"/>
                </a:solidFill>
                <a:latin typeface="Times New Roman" pitchFamily="18" charset="0"/>
                <a:cs typeface="Times New Roman" pitchFamily="18" charset="0"/>
              </a:rPr>
              <a:t>b) La deuxième classification: </a:t>
            </a:r>
          </a:p>
          <a:p>
            <a:pPr>
              <a:buNone/>
            </a:pPr>
            <a:r>
              <a:rPr lang="fr-FR" sz="2400" b="1" dirty="0" smtClean="0">
                <a:latin typeface="Times New Roman" pitchFamily="18" charset="0"/>
                <a:cs typeface="Times New Roman" pitchFamily="18" charset="0"/>
              </a:rPr>
              <a:t>Différencie la douleur aigue de la douleur chronique</a:t>
            </a:r>
          </a:p>
          <a:p>
            <a:pPr>
              <a:buFont typeface="Wingdings" pitchFamily="2" charset="2"/>
              <a:buChar char="v"/>
            </a:pPr>
            <a:r>
              <a:rPr lang="fr-FR" sz="2400" b="1" u="sng" dirty="0" smtClean="0">
                <a:latin typeface="Times New Roman" pitchFamily="18" charset="0"/>
                <a:cs typeface="Times New Roman" pitchFamily="18" charset="0"/>
              </a:rPr>
              <a:t>Douleur aigue:</a:t>
            </a:r>
          </a:p>
          <a:p>
            <a:pPr>
              <a:buFont typeface="Wingdings" pitchFamily="2" charset="2"/>
              <a:buChar char="§"/>
            </a:pPr>
            <a:r>
              <a:rPr lang="fr-FR" sz="2400" b="1" dirty="0" smtClean="0">
                <a:latin typeface="Times New Roman" pitchFamily="18" charset="0"/>
                <a:cs typeface="Times New Roman" pitchFamily="18" charset="0"/>
              </a:rPr>
              <a:t>Récente, transitoire et rencontrée surtout en traumatologie et en post-opératoire</a:t>
            </a:r>
          </a:p>
          <a:p>
            <a:pPr>
              <a:buFont typeface="Wingdings" pitchFamily="2" charset="2"/>
              <a:buChar char="§"/>
            </a:pPr>
            <a:r>
              <a:rPr lang="fr-FR" sz="2400" b="1" dirty="0" smtClean="0">
                <a:latin typeface="Times New Roman" pitchFamily="18" charset="0"/>
                <a:cs typeface="Times New Roman" pitchFamily="18" charset="0"/>
              </a:rPr>
              <a:t>Due à un excès de nociception et constitue un signal d’alarme pour le patient afin qu’il puisse réagir</a:t>
            </a:r>
          </a:p>
          <a:p>
            <a:pPr>
              <a:buFont typeface="Wingdings" pitchFamily="2" charset="2"/>
              <a:buChar char="§"/>
            </a:pPr>
            <a:r>
              <a:rPr lang="fr-FR" sz="2400" b="1" dirty="0" smtClean="0">
                <a:latin typeface="Times New Roman" pitchFamily="18" charset="0"/>
                <a:cs typeface="Times New Roman" pitchFamily="18" charset="0"/>
              </a:rPr>
              <a:t>Génératrice de stress et d’anxiété</a:t>
            </a:r>
          </a:p>
          <a:p>
            <a:pPr>
              <a:buFont typeface="Wingdings" pitchFamily="2" charset="2"/>
              <a:buChar char="v"/>
            </a:pPr>
            <a:r>
              <a:rPr lang="fr-FR" sz="2400" b="1" u="sng" dirty="0" smtClean="0">
                <a:latin typeface="Times New Roman" pitchFamily="18" charset="0"/>
                <a:cs typeface="Times New Roman" pitchFamily="18" charset="0"/>
              </a:rPr>
              <a:t>Douleur chronique:</a:t>
            </a:r>
          </a:p>
          <a:p>
            <a:pPr>
              <a:buFont typeface="Wingdings" pitchFamily="2" charset="2"/>
              <a:buChar char="§"/>
            </a:pPr>
            <a:r>
              <a:rPr lang="fr-FR" sz="2400" b="1" dirty="0" smtClean="0">
                <a:latin typeface="Times New Roman" pitchFamily="18" charset="0"/>
                <a:cs typeface="Times New Roman" pitchFamily="18" charset="0"/>
              </a:rPr>
              <a:t>Est une douleur aigue qui se prolonge plus de 3 à 6 mois</a:t>
            </a:r>
          </a:p>
          <a:p>
            <a:pPr>
              <a:buFont typeface="Wingdings" pitchFamily="2" charset="2"/>
              <a:buChar char="§"/>
            </a:pPr>
            <a:r>
              <a:rPr lang="fr-FR" sz="2400" b="1" dirty="0" smtClean="0">
                <a:latin typeface="Times New Roman" pitchFamily="18" charset="0"/>
                <a:cs typeface="Times New Roman" pitchFamily="18" charset="0"/>
              </a:rPr>
              <a:t>Elle est associée à des troubles de l’appétit et des pertes de sommeil</a:t>
            </a:r>
          </a:p>
          <a:p>
            <a:pPr>
              <a:buFont typeface="Wingdings" pitchFamily="2" charset="2"/>
              <a:buChar char="§"/>
            </a:pPr>
            <a:r>
              <a:rPr lang="fr-FR" sz="2400" b="1" dirty="0" smtClean="0">
                <a:latin typeface="Times New Roman" pitchFamily="18" charset="0"/>
                <a:cs typeface="Times New Roman" pitchFamily="18" charset="0"/>
              </a:rPr>
              <a:t>Peut entrainer une dépression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r>
              <a:rPr lang="fr-FR" sz="2400" b="1" dirty="0" smtClean="0">
                <a:solidFill>
                  <a:srgbClr val="FF0000"/>
                </a:solidFill>
                <a:latin typeface="Times New Roman" pitchFamily="18" charset="0"/>
                <a:cs typeface="Times New Roman" pitchFamily="18" charset="0"/>
              </a:rPr>
              <a:t>Médicaments utilisés dans la thérapeutique antidouleur: </a:t>
            </a:r>
          </a:p>
          <a:p>
            <a:pPr>
              <a:buNone/>
            </a:pPr>
            <a:r>
              <a:rPr lang="fr-FR" sz="2400" b="1" dirty="0" smtClean="0">
                <a:latin typeface="Times New Roman" pitchFamily="18" charset="0"/>
                <a:cs typeface="Times New Roman" pitchFamily="18" charset="0"/>
              </a:rPr>
              <a:t>Ces médicaments sont appelés analgésiques ou antalgiques. Ils sont capables de diminuer ou de supprimer la perception des sensations douloureuses sans entrainer la perte de conscience. </a:t>
            </a:r>
          </a:p>
          <a:p>
            <a:pPr>
              <a:buNone/>
            </a:pPr>
            <a:r>
              <a:rPr lang="fr-FR" sz="2400" b="1" dirty="0" smtClean="0">
                <a:latin typeface="Times New Roman" pitchFamily="18" charset="0"/>
                <a:cs typeface="Times New Roman" pitchFamily="18" charset="0"/>
              </a:rPr>
              <a:t>Les critères de choix d’un antalgique efficace seront fonction de la </a:t>
            </a:r>
            <a:r>
              <a:rPr lang="fr-FR" sz="2400" b="1" dirty="0" smtClean="0">
                <a:solidFill>
                  <a:srgbClr val="FF0000"/>
                </a:solidFill>
                <a:latin typeface="Times New Roman" pitchFamily="18" charset="0"/>
                <a:cs typeface="Times New Roman" pitchFamily="18" charset="0"/>
              </a:rPr>
              <a:t>nature et de l’intensité de la douleur</a:t>
            </a:r>
          </a:p>
          <a:p>
            <a:pPr marL="457200" indent="-457200">
              <a:buFont typeface="+mj-lt"/>
              <a:buAutoNum type="arabicPeriod"/>
            </a:pPr>
            <a:r>
              <a:rPr lang="fr-FR" sz="2400" b="1" u="sng" dirty="0" smtClean="0">
                <a:latin typeface="Times New Roman" pitchFamily="18" charset="0"/>
                <a:cs typeface="Times New Roman" pitchFamily="18" charset="0"/>
              </a:rPr>
              <a:t>Douleurs par excès de nociception: </a:t>
            </a:r>
            <a:r>
              <a:rPr lang="fr-FR" sz="2400" b="1" dirty="0" smtClean="0">
                <a:latin typeface="Times New Roman" pitchFamily="18" charset="0"/>
                <a:cs typeface="Times New Roman" pitchFamily="18" charset="0"/>
              </a:rPr>
              <a:t>ces douleurs répondent aux analgésiques non opioïdes et ou opioïdes:</a:t>
            </a:r>
          </a:p>
          <a:p>
            <a:pPr marL="457200" indent="-457200">
              <a:buNone/>
            </a:pPr>
            <a:r>
              <a:rPr lang="fr-FR" sz="2400" b="1" dirty="0" smtClean="0">
                <a:latin typeface="Times New Roman" pitchFamily="18" charset="0"/>
                <a:cs typeface="Times New Roman" pitchFamily="18" charset="0"/>
              </a:rPr>
              <a:t>-douleur de faible intensité: analgésiques non opioïdes</a:t>
            </a:r>
          </a:p>
          <a:p>
            <a:pPr marL="457200" indent="-457200">
              <a:buNone/>
            </a:pPr>
            <a:r>
              <a:rPr lang="fr-FR" sz="2400" b="1" dirty="0" smtClean="0">
                <a:latin typeface="Times New Roman" pitchFamily="18" charset="0"/>
                <a:cs typeface="Times New Roman" pitchFamily="18" charset="0"/>
              </a:rPr>
              <a:t>-douleur intense ou très intense: analgésiques opioïdes</a:t>
            </a:r>
          </a:p>
          <a:p>
            <a:pPr marL="457200" indent="-457200">
              <a:buNone/>
            </a:pPr>
            <a:r>
              <a:rPr lang="fr-FR" sz="2400" b="1" dirty="0" smtClean="0">
                <a:latin typeface="Times New Roman" pitchFamily="18" charset="0"/>
                <a:cs typeface="Times New Roman" pitchFamily="18" charset="0"/>
              </a:rPr>
              <a:t>2. </a:t>
            </a:r>
            <a:r>
              <a:rPr lang="fr-FR" sz="2400" b="1" u="sng" dirty="0" smtClean="0">
                <a:latin typeface="Times New Roman" pitchFamily="18" charset="0"/>
                <a:cs typeface="Times New Roman" pitchFamily="18" charset="0"/>
              </a:rPr>
              <a:t>Douleurs neurogènes: </a:t>
            </a:r>
            <a:r>
              <a:rPr lang="fr-FR" sz="2400" b="1" dirty="0" smtClean="0">
                <a:latin typeface="Times New Roman" pitchFamily="18" charset="0"/>
                <a:cs typeface="Times New Roman" pitchFamily="18" charset="0"/>
              </a:rPr>
              <a:t>ces douleurs sont traitées principalement par les Co-analgésiques:</a:t>
            </a:r>
          </a:p>
          <a:p>
            <a:pPr marL="457200" indent="-457200">
              <a:buNone/>
            </a:pPr>
            <a:r>
              <a:rPr lang="fr-FR" sz="2400" b="1" dirty="0" smtClean="0">
                <a:latin typeface="Times New Roman" pitchFamily="18" charset="0"/>
                <a:cs typeface="Times New Roman" pitchFamily="18" charset="0"/>
              </a:rPr>
              <a:t>-les antidépresseurs tricycliques(imipramine): neuropathie périphérique du diabétique</a:t>
            </a:r>
          </a:p>
          <a:p>
            <a:pPr marL="457200" indent="-457200">
              <a:buNone/>
            </a:pPr>
            <a:r>
              <a:rPr lang="fr-FR" sz="2400" b="1" dirty="0" smtClean="0">
                <a:latin typeface="Times New Roman" pitchFamily="18" charset="0"/>
                <a:cs typeface="Times New Roman" pitchFamily="18" charset="0"/>
              </a:rPr>
              <a:t>-les antiépileptiques(carbamazépine): névralgie du trijumeau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buNone/>
            </a:pPr>
            <a:r>
              <a:rPr lang="fr-FR" sz="2400" b="1" dirty="0" smtClean="0">
                <a:latin typeface="Times New Roman" pitchFamily="18" charset="0"/>
                <a:cs typeface="Times New Roman" pitchFamily="18" charset="0"/>
              </a:rPr>
              <a:t>3. </a:t>
            </a:r>
            <a:r>
              <a:rPr lang="fr-FR" sz="2400" b="1" u="sng" dirty="0" smtClean="0">
                <a:latin typeface="Times New Roman" pitchFamily="18" charset="0"/>
                <a:cs typeface="Times New Roman" pitchFamily="18" charset="0"/>
              </a:rPr>
              <a:t>Douleurs mixtes: </a:t>
            </a:r>
            <a:r>
              <a:rPr lang="fr-FR" sz="2400" b="1" dirty="0" smtClean="0">
                <a:latin typeface="Times New Roman" pitchFamily="18" charset="0"/>
                <a:cs typeface="Times New Roman" pitchFamily="18" charset="0"/>
              </a:rPr>
              <a:t>(neurogènes et par excès de nociception)</a:t>
            </a:r>
          </a:p>
          <a:p>
            <a:pPr>
              <a:buNone/>
            </a:pPr>
            <a:r>
              <a:rPr lang="fr-FR" sz="2400" b="1" dirty="0" smtClean="0">
                <a:latin typeface="Times New Roman" pitchFamily="18" charset="0"/>
                <a:cs typeface="Times New Roman" pitchFamily="18" charset="0"/>
              </a:rPr>
              <a:t>Dans certaines pathologies(sida, cancer), les 2 types de douleurs se rencontrent simultanément et successivement, ce qui rend les traitements difficiles</a:t>
            </a:r>
          </a:p>
          <a:p>
            <a:pPr>
              <a:buNone/>
            </a:pPr>
            <a:endParaRPr lang="fr-FR" sz="2400" b="1" dirty="0" smtClean="0">
              <a:latin typeface="Times New Roman" pitchFamily="18" charset="0"/>
              <a:cs typeface="Times New Roman" pitchFamily="18" charset="0"/>
            </a:endParaRPr>
          </a:p>
          <a:p>
            <a:pPr>
              <a:buNone/>
            </a:pPr>
            <a:r>
              <a:rPr lang="fr-FR" sz="2400" b="1" dirty="0" smtClean="0">
                <a:solidFill>
                  <a:srgbClr val="FF0000"/>
                </a:solidFill>
                <a:latin typeface="Times New Roman" pitchFamily="18" charset="0"/>
                <a:cs typeface="Times New Roman" pitchFamily="18" charset="0"/>
              </a:rPr>
              <a:t>Remarque: </a:t>
            </a:r>
            <a:r>
              <a:rPr lang="fr-FR" sz="2400" b="1" dirty="0" smtClean="0">
                <a:latin typeface="Times New Roman" pitchFamily="18" charset="0"/>
                <a:cs typeface="Times New Roman" pitchFamily="18" charset="0"/>
              </a:rPr>
              <a:t>Il convient de rappeler que de nombreux médicaments possèdent des propriétés antalgiques accessoires ou limitées à certaines pathologies; on peut citer:</a:t>
            </a:r>
          </a:p>
          <a:p>
            <a:pPr>
              <a:buNone/>
            </a:pPr>
            <a:r>
              <a:rPr lang="fr-FR" sz="2400" b="1" dirty="0" smtClean="0">
                <a:latin typeface="Times New Roman" pitchFamily="18" charset="0"/>
                <a:cs typeface="Times New Roman" pitchFamily="18" charset="0"/>
              </a:rPr>
              <a:t>-les antigoutteux, les antiulcéreux, les antiangoureux</a:t>
            </a:r>
          </a:p>
          <a:p>
            <a:pPr>
              <a:buNone/>
            </a:pPr>
            <a:r>
              <a:rPr lang="fr-FR" sz="2400" b="1" dirty="0" smtClean="0">
                <a:latin typeface="Times New Roman" pitchFamily="18" charset="0"/>
                <a:cs typeface="Times New Roman" pitchFamily="18" charset="0"/>
              </a:rPr>
              <a:t>-les antimigraineux, les anesthésiques locaux</a:t>
            </a:r>
          </a:p>
          <a:p>
            <a:pPr>
              <a:buNone/>
            </a:pPr>
            <a:r>
              <a:rPr lang="fr-FR" sz="2400" b="1" dirty="0" smtClean="0">
                <a:latin typeface="Times New Roman" pitchFamily="18" charset="0"/>
                <a:cs typeface="Times New Roman" pitchFamily="18" charset="0"/>
              </a:rPr>
              <a:t>-les antispasmodiques(pour combattre les douleurs viscérales)  </a:t>
            </a:r>
          </a:p>
          <a:p>
            <a:pPr>
              <a:buNone/>
            </a:pP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6429420"/>
          </a:xfrm>
        </p:spPr>
        <p:txBody>
          <a:bodyPr>
            <a:normAutofit/>
          </a:bodyPr>
          <a:lstStyle/>
          <a:p>
            <a:pPr>
              <a:buNone/>
            </a:pPr>
            <a:r>
              <a:rPr lang="fr-FR" b="1" dirty="0" smtClean="0">
                <a:solidFill>
                  <a:srgbClr val="FF0000"/>
                </a:solidFill>
                <a:latin typeface="Times New Roman" pitchFamily="18" charset="0"/>
                <a:cs typeface="Times New Roman" pitchFamily="18" charset="0"/>
              </a:rPr>
              <a:t>Moyens thérapeutiques: </a:t>
            </a:r>
          </a:p>
          <a:p>
            <a:pPr>
              <a:buNone/>
            </a:pPr>
            <a:r>
              <a:rPr lang="fr-FR" sz="2400" b="1" dirty="0" smtClean="0">
                <a:latin typeface="Times New Roman" pitchFamily="18" charset="0"/>
                <a:cs typeface="Times New Roman" pitchFamily="18" charset="0"/>
              </a:rPr>
              <a:t>    L’OMS a proposé de classer les antalgiques en trois paliers ou niveaux. Cette échelle permet une  hiérarchie des analgésiques en fonction de leurs niveau de puissance et de leurs rapports avantages inconvénients.</a:t>
            </a:r>
          </a:p>
          <a:p>
            <a:r>
              <a:rPr lang="fr-FR" sz="2400" b="1" dirty="0" smtClean="0">
                <a:latin typeface="Times New Roman" pitchFamily="18" charset="0"/>
                <a:cs typeface="Times New Roman" pitchFamily="18" charset="0"/>
              </a:rPr>
              <a:t>Niveau 1: Analgésiques non morphiniques, appelés aussi, analgésiques périphériques ou mineurs. Ils sont représentés par le paracétamol, l’aspirine et les AINS </a:t>
            </a:r>
          </a:p>
          <a:p>
            <a:r>
              <a:rPr lang="fr-FR" sz="2400" b="1" dirty="0" smtClean="0">
                <a:latin typeface="Times New Roman" pitchFamily="18" charset="0"/>
                <a:cs typeface="Times New Roman" pitchFamily="18" charset="0"/>
              </a:rPr>
              <a:t>Niveau 2: Agonistes morphiniques faibles. Le niveau 2 est constitué par des associations entre analgésiques de niveau 1 et analgésiques morphiniques faibles: dextropropoxyphène et codéine.</a:t>
            </a:r>
          </a:p>
          <a:p>
            <a:r>
              <a:rPr lang="fr-FR" sz="2400" b="1" dirty="0" smtClean="0">
                <a:latin typeface="Times New Roman" pitchFamily="18" charset="0"/>
                <a:cs typeface="Times New Roman" pitchFamily="18" charset="0"/>
              </a:rPr>
              <a:t>Niveau 3: Regroupement des agonistes morphiniques forts( morphine, péthidine, dextromoramide) et des agonistes antagonistes( </a:t>
            </a:r>
            <a:r>
              <a:rPr lang="fr-FR" sz="2400" b="1" dirty="0" err="1" smtClean="0">
                <a:latin typeface="Times New Roman" pitchFamily="18" charset="0"/>
                <a:cs typeface="Times New Roman" pitchFamily="18" charset="0"/>
              </a:rPr>
              <a:t>pentazocine</a:t>
            </a:r>
            <a:r>
              <a:rPr lang="fr-FR" sz="2400" b="1" dirty="0" smtClean="0">
                <a:latin typeface="Times New Roman" pitchFamily="18" charset="0"/>
                <a:cs typeface="Times New Roman" pitchFamily="18" charset="0"/>
              </a:rPr>
              <a:t> et </a:t>
            </a:r>
            <a:r>
              <a:rPr lang="fr-FR" sz="2400" b="1" dirty="0" err="1" smtClean="0">
                <a:latin typeface="Times New Roman" pitchFamily="18" charset="0"/>
                <a:cs typeface="Times New Roman" pitchFamily="18" charset="0"/>
              </a:rPr>
              <a:t>nalbuphine</a:t>
            </a: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pyramide oms"/>
          <p:cNvPicPr>
            <a:picLocks noGrp="1"/>
          </p:cNvPicPr>
          <p:nvPr>
            <p:ph idx="1"/>
          </p:nvPr>
        </p:nvPicPr>
        <p:blipFill>
          <a:blip r:embed="rId2"/>
          <a:srcRect/>
          <a:stretch>
            <a:fillRect/>
          </a:stretch>
        </p:blipFill>
        <p:spPr bwMode="auto">
          <a:xfrm>
            <a:off x="1071538" y="1071546"/>
            <a:ext cx="7072362" cy="47149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500858"/>
          </a:xfrm>
        </p:spPr>
        <p:txBody>
          <a:bodyPr>
            <a:normAutofit/>
          </a:bodyPr>
          <a:lstStyle/>
          <a:p>
            <a:pPr>
              <a:buNone/>
            </a:pPr>
            <a:r>
              <a:rPr lang="fr-FR" sz="3600" b="1" dirty="0" smtClean="0">
                <a:solidFill>
                  <a:srgbClr val="FF0000"/>
                </a:solidFill>
                <a:latin typeface="Times New Roman" pitchFamily="18" charset="0"/>
                <a:cs typeface="Times New Roman" pitchFamily="18" charset="0"/>
              </a:rPr>
              <a:t>Les analgésiques non morphiniques: </a:t>
            </a:r>
          </a:p>
          <a:p>
            <a:pPr>
              <a:buNone/>
            </a:pPr>
            <a:r>
              <a:rPr lang="fr-FR" sz="2400" b="1" dirty="0" smtClean="0">
                <a:latin typeface="Times New Roman" pitchFamily="18" charset="0"/>
                <a:cs typeface="Times New Roman" pitchFamily="18" charset="0"/>
              </a:rPr>
              <a:t> classés en trois groupes pharmacologiques distincts: </a:t>
            </a:r>
          </a:p>
          <a:p>
            <a:pPr>
              <a:buNone/>
            </a:pPr>
            <a:endParaRPr lang="fr-FR" sz="2400" b="1" dirty="0" smtClean="0">
              <a:latin typeface="Times New Roman" pitchFamily="18" charset="0"/>
              <a:cs typeface="Times New Roman" pitchFamily="18" charset="0"/>
            </a:endParaRPr>
          </a:p>
          <a:p>
            <a:pPr marL="457200" indent="-457200">
              <a:buFont typeface="+mj-lt"/>
              <a:buAutoNum type="arabicPeriod"/>
            </a:pPr>
            <a:r>
              <a:rPr lang="fr-FR" sz="2400" b="1" dirty="0" smtClean="0">
                <a:solidFill>
                  <a:srgbClr val="FF0000"/>
                </a:solidFill>
                <a:latin typeface="Times New Roman" pitchFamily="18" charset="0"/>
                <a:cs typeface="Times New Roman" pitchFamily="18" charset="0"/>
              </a:rPr>
              <a:t>Les analgésiques purs: </a:t>
            </a:r>
            <a:r>
              <a:rPr lang="fr-FR" sz="2400" b="1" dirty="0" smtClean="0">
                <a:latin typeface="Times New Roman" pitchFamily="18" charset="0"/>
                <a:cs typeface="Times New Roman" pitchFamily="18" charset="0"/>
              </a:rPr>
              <a:t>Fénines: la floctafénine </a:t>
            </a:r>
          </a:p>
          <a:p>
            <a:pPr marL="457200" indent="-457200">
              <a:buFont typeface="+mj-lt"/>
              <a:buAutoNum type="arabicPeriod"/>
            </a:pPr>
            <a:r>
              <a:rPr lang="fr-FR" sz="2400" b="1" dirty="0" smtClean="0">
                <a:solidFill>
                  <a:srgbClr val="FF0000"/>
                </a:solidFill>
                <a:latin typeface="Times New Roman" pitchFamily="18" charset="0"/>
                <a:cs typeface="Times New Roman" pitchFamily="18" charset="0"/>
              </a:rPr>
              <a:t>Les analgésiques antipyrétiques:</a:t>
            </a:r>
            <a:r>
              <a:rPr lang="fr-FR" sz="2400" b="1" dirty="0" smtClean="0">
                <a:latin typeface="Times New Roman" pitchFamily="18" charset="0"/>
                <a:cs typeface="Times New Roman" pitchFamily="18" charset="0"/>
              </a:rPr>
              <a:t> </a:t>
            </a:r>
          </a:p>
          <a:p>
            <a:pPr marL="457200" indent="-457200">
              <a:buFont typeface="Courier New" pitchFamily="49" charset="0"/>
              <a:buChar char="o"/>
            </a:pPr>
            <a:r>
              <a:rPr lang="fr-FR" sz="2400" b="1" dirty="0" smtClean="0">
                <a:latin typeface="Times New Roman" pitchFamily="18" charset="0"/>
                <a:cs typeface="Times New Roman" pitchFamily="18" charset="0"/>
              </a:rPr>
              <a:t>Dérivés du </a:t>
            </a:r>
            <a:r>
              <a:rPr lang="fr-FR" sz="2400" b="1" dirty="0" err="1" smtClean="0">
                <a:latin typeface="Times New Roman" pitchFamily="18" charset="0"/>
                <a:cs typeface="Times New Roman" pitchFamily="18" charset="0"/>
              </a:rPr>
              <a:t>para-aminophénol</a:t>
            </a:r>
            <a:r>
              <a:rPr lang="fr-FR" sz="2400" b="1" dirty="0" smtClean="0">
                <a:latin typeface="Times New Roman" pitchFamily="18" charset="0"/>
                <a:cs typeface="Times New Roman" pitchFamily="18" charset="0"/>
              </a:rPr>
              <a:t>: paracétamol</a:t>
            </a:r>
          </a:p>
          <a:p>
            <a:pPr marL="457200" indent="-457200">
              <a:buFont typeface="Courier New" pitchFamily="49" charset="0"/>
              <a:buChar char="o"/>
            </a:pPr>
            <a:r>
              <a:rPr lang="fr-FR" sz="2400" b="1" dirty="0" smtClean="0">
                <a:latin typeface="Times New Roman" pitchFamily="18" charset="0"/>
                <a:cs typeface="Times New Roman" pitchFamily="18" charset="0"/>
              </a:rPr>
              <a:t>Dérivés de la pyrazolone: noramidopyrine </a:t>
            </a:r>
          </a:p>
          <a:p>
            <a:pPr marL="457200" indent="-457200">
              <a:buNone/>
            </a:pPr>
            <a:r>
              <a:rPr lang="fr-FR" sz="2400" b="1" dirty="0" smtClean="0">
                <a:solidFill>
                  <a:srgbClr val="FF0000"/>
                </a:solidFill>
                <a:latin typeface="Times New Roman" pitchFamily="18" charset="0"/>
                <a:cs typeface="Times New Roman" pitchFamily="18" charset="0"/>
              </a:rPr>
              <a:t>3. Les analgésiques, antipyrétiques et antiinflammatoires non stéroidiens (AINS): </a:t>
            </a:r>
          </a:p>
          <a:p>
            <a:pPr marL="457200" indent="-457200">
              <a:buFont typeface="Courier New" pitchFamily="49" charset="0"/>
              <a:buChar char="o"/>
            </a:pPr>
            <a:r>
              <a:rPr lang="fr-FR" sz="2400" b="1" dirty="0" smtClean="0">
                <a:latin typeface="Times New Roman" pitchFamily="18" charset="0"/>
                <a:cs typeface="Times New Roman" pitchFamily="18" charset="0"/>
              </a:rPr>
              <a:t>Salicylés: aspirine, diflunisal</a:t>
            </a:r>
          </a:p>
          <a:p>
            <a:pPr marL="457200" indent="-457200">
              <a:buFont typeface="Courier New" pitchFamily="49" charset="0"/>
              <a:buChar char="o"/>
            </a:pPr>
            <a:r>
              <a:rPr lang="fr-FR" sz="2400" b="1" dirty="0" smtClean="0">
                <a:latin typeface="Times New Roman" pitchFamily="18" charset="0"/>
                <a:cs typeface="Times New Roman" pitchFamily="18" charset="0"/>
              </a:rPr>
              <a:t>Dérivés de l’acide propionique: (ibuprofène, fénoprofène, kétoprofène et acide méfénamique )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1657</TotalTime>
  <Words>3325</Words>
  <Application>Microsoft Office PowerPoint</Application>
  <PresentationFormat>Affichage à l'écran (4:3)</PresentationFormat>
  <Paragraphs>256</Paragraphs>
  <Slides>36</Slides>
  <Notes>4</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pc</cp:lastModifiedBy>
  <cp:revision>256</cp:revision>
  <dcterms:created xsi:type="dcterms:W3CDTF">2012-03-20T07:36:23Z</dcterms:created>
  <dcterms:modified xsi:type="dcterms:W3CDTF">2021-11-11T16:23:04Z</dcterms:modified>
</cp:coreProperties>
</file>