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85"/>
  </p:notes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62" r:id="rId9"/>
    <p:sldId id="263" r:id="rId10"/>
    <p:sldId id="272" r:id="rId11"/>
    <p:sldId id="273" r:id="rId12"/>
    <p:sldId id="264" r:id="rId13"/>
    <p:sldId id="266" r:id="rId14"/>
    <p:sldId id="284" r:id="rId15"/>
    <p:sldId id="267" r:id="rId16"/>
    <p:sldId id="268" r:id="rId17"/>
    <p:sldId id="269" r:id="rId18"/>
    <p:sldId id="270" r:id="rId19"/>
    <p:sldId id="285" r:id="rId20"/>
    <p:sldId id="286" r:id="rId21"/>
    <p:sldId id="271" r:id="rId22"/>
    <p:sldId id="276" r:id="rId23"/>
    <p:sldId id="353" r:id="rId24"/>
    <p:sldId id="274" r:id="rId25"/>
    <p:sldId id="275" r:id="rId26"/>
    <p:sldId id="277" r:id="rId27"/>
    <p:sldId id="278" r:id="rId28"/>
    <p:sldId id="355" r:id="rId29"/>
    <p:sldId id="279" r:id="rId30"/>
    <p:sldId id="280" r:id="rId31"/>
    <p:sldId id="281" r:id="rId32"/>
    <p:sldId id="287" r:id="rId33"/>
    <p:sldId id="363" r:id="rId34"/>
    <p:sldId id="288" r:id="rId35"/>
    <p:sldId id="295" r:id="rId36"/>
    <p:sldId id="289" r:id="rId37"/>
    <p:sldId id="292" r:id="rId38"/>
    <p:sldId id="290" r:id="rId39"/>
    <p:sldId id="291" r:id="rId40"/>
    <p:sldId id="293" r:id="rId41"/>
    <p:sldId id="294" r:id="rId42"/>
    <p:sldId id="296" r:id="rId43"/>
    <p:sldId id="297" r:id="rId44"/>
    <p:sldId id="356" r:id="rId45"/>
    <p:sldId id="299" r:id="rId46"/>
    <p:sldId id="300" r:id="rId47"/>
    <p:sldId id="357" r:id="rId48"/>
    <p:sldId id="301" r:id="rId49"/>
    <p:sldId id="302" r:id="rId50"/>
    <p:sldId id="303" r:id="rId51"/>
    <p:sldId id="304" r:id="rId52"/>
    <p:sldId id="358" r:id="rId53"/>
    <p:sldId id="305" r:id="rId54"/>
    <p:sldId id="307" r:id="rId55"/>
    <p:sldId id="313" r:id="rId56"/>
    <p:sldId id="314" r:id="rId57"/>
    <p:sldId id="315" r:id="rId58"/>
    <p:sldId id="316" r:id="rId59"/>
    <p:sldId id="317" r:id="rId60"/>
    <p:sldId id="318" r:id="rId61"/>
    <p:sldId id="359" r:id="rId62"/>
    <p:sldId id="320" r:id="rId63"/>
    <p:sldId id="321" r:id="rId64"/>
    <p:sldId id="365" r:id="rId65"/>
    <p:sldId id="364" r:id="rId66"/>
    <p:sldId id="360" r:id="rId67"/>
    <p:sldId id="361" r:id="rId68"/>
    <p:sldId id="331" r:id="rId69"/>
    <p:sldId id="362" r:id="rId70"/>
    <p:sldId id="333" r:id="rId71"/>
    <p:sldId id="337" r:id="rId72"/>
    <p:sldId id="339" r:id="rId73"/>
    <p:sldId id="340" r:id="rId74"/>
    <p:sldId id="343" r:id="rId75"/>
    <p:sldId id="344" r:id="rId76"/>
    <p:sldId id="345" r:id="rId77"/>
    <p:sldId id="346" r:id="rId78"/>
    <p:sldId id="347" r:id="rId79"/>
    <p:sldId id="348" r:id="rId80"/>
    <p:sldId id="349" r:id="rId81"/>
    <p:sldId id="350" r:id="rId82"/>
    <p:sldId id="351" r:id="rId83"/>
    <p:sldId id="352" r:id="rId8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1A4F"/>
    <a:srgbClr val="3F64A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500" autoAdjust="0"/>
  </p:normalViewPr>
  <p:slideViewPr>
    <p:cSldViewPr>
      <p:cViewPr varScale="1">
        <p:scale>
          <a:sx n="44" d="100"/>
          <a:sy n="44" d="100"/>
        </p:scale>
        <p:origin x="-12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92183-02E7-4697-B73E-B9EDFB45D062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9A9D0-0CAD-4F87-8621-7C8A658E42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49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50</a:t>
            </a:fld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51</a:t>
            </a:fld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53</a:t>
            </a:fld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54</a:t>
            </a:fld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55</a:t>
            </a:fld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56</a:t>
            </a:fld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57</a:t>
            </a:fld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58</a:t>
            </a:fld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59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61</a:t>
            </a:fld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62</a:t>
            </a:fld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63</a:t>
            </a:fld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64</a:t>
            </a:fld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65</a:t>
            </a:fld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66</a:t>
            </a:fld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67</a:t>
            </a:fld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74</a:t>
            </a:fld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75</a:t>
            </a:fld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76</a:t>
            </a:fld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77</a:t>
            </a:fld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78</a:t>
            </a:fld>
            <a:endParaRPr 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79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80</a:t>
            </a:fld>
            <a:endParaRPr 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81</a:t>
            </a:fld>
            <a:endParaRPr 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82</a:t>
            </a:fld>
            <a:endParaRPr 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83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9A9D0-0CAD-4F87-8621-7C8A658E42AD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884208B-1287-4C4C-9462-90FAB393B346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70DF49B-B830-49EB-A283-BEECE90923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Ostéites des maxillaires 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56584" y="5973712"/>
            <a:ext cx="7772400" cy="1199704"/>
          </a:xfrm>
        </p:spPr>
        <p:txBody>
          <a:bodyPr>
            <a:normAutofit/>
          </a:bodyPr>
          <a:lstStyle/>
          <a:p>
            <a:pPr algn="l"/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071538" y="1643050"/>
            <a:ext cx="678661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Anatomie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143240" y="2357430"/>
            <a:ext cx="2357454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Maxillaire </a:t>
            </a:r>
            <a:endParaRPr lang="fr-FR" dirty="0"/>
          </a:p>
        </p:txBody>
      </p:sp>
      <p:grpSp>
        <p:nvGrpSpPr>
          <p:cNvPr id="7" name="Groupe 22"/>
          <p:cNvGrpSpPr>
            <a:grpSpLocks/>
          </p:cNvGrpSpPr>
          <p:nvPr/>
        </p:nvGrpSpPr>
        <p:grpSpPr bwMode="auto">
          <a:xfrm>
            <a:off x="2428860" y="3143248"/>
            <a:ext cx="4429156" cy="3286148"/>
            <a:chOff x="5318704" y="1651000"/>
            <a:chExt cx="3479675" cy="2400300"/>
          </a:xfrm>
          <a:effectLst/>
        </p:grpSpPr>
        <p:pic>
          <p:nvPicPr>
            <p:cNvPr id="8" name="Image 7" descr="Maxillaire 1.jpg"/>
            <p:cNvPicPr>
              <a:picLocks noChangeAspect="1"/>
            </p:cNvPicPr>
            <p:nvPr/>
          </p:nvPicPr>
          <p:blipFill>
            <a:blip r:embed="rId3" cstate="print"/>
            <a:srcRect t="51296" b="2169"/>
            <a:stretch>
              <a:fillRect/>
            </a:stretch>
          </p:blipFill>
          <p:spPr>
            <a:xfrm>
              <a:off x="5318704" y="1651000"/>
              <a:ext cx="3479675" cy="2400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7061716" y="1651000"/>
              <a:ext cx="933416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b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17268" y="3873500"/>
              <a:ext cx="933416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b="0"/>
            </a:p>
          </p:txBody>
        </p:sp>
      </p:grpSp>
      <p:cxnSp>
        <p:nvCxnSpPr>
          <p:cNvPr id="12" name="Connecteur droit 11"/>
          <p:cNvCxnSpPr/>
          <p:nvPr/>
        </p:nvCxnSpPr>
        <p:spPr>
          <a:xfrm>
            <a:off x="6072198" y="4714884"/>
            <a:ext cx="64294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071538" y="1643050"/>
            <a:ext cx="678661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Anatomie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143240" y="2357430"/>
            <a:ext cx="2357454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Maxillaire </a:t>
            </a:r>
            <a:endParaRPr lang="fr-FR" dirty="0"/>
          </a:p>
        </p:txBody>
      </p:sp>
      <p:pic>
        <p:nvPicPr>
          <p:cNvPr id="7" name="Image 6" descr="vascularisation 1.jpg"/>
          <p:cNvPicPr>
            <a:picLocks noChangeAspect="1"/>
          </p:cNvPicPr>
          <p:nvPr/>
        </p:nvPicPr>
        <p:blipFill>
          <a:blip r:embed="rId3" cstate="print"/>
          <a:srcRect t="5926" r="63073" b="68148"/>
          <a:stretch>
            <a:fillRect/>
          </a:stretch>
        </p:blipFill>
        <p:spPr>
          <a:xfrm>
            <a:off x="2714612" y="3143248"/>
            <a:ext cx="3786214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071538" y="1643050"/>
            <a:ext cx="678661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Histologie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143240" y="2357430"/>
            <a:ext cx="2357454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Architecture 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357562"/>
            <a:ext cx="24288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avec flèche 11"/>
          <p:cNvCxnSpPr/>
          <p:nvPr/>
        </p:nvCxnSpPr>
        <p:spPr>
          <a:xfrm>
            <a:off x="1643042" y="3714752"/>
            <a:ext cx="1928826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1643042" y="4572008"/>
            <a:ext cx="207170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1643042" y="5357826"/>
            <a:ext cx="2571768" cy="714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85720" y="350043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Périoste 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142844" y="442913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 compact 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0" y="5214950"/>
            <a:ext cx="178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 spongieux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4000496" y="6072206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Mandibule: section perpendiculaire au rebord alvéolaire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071538" y="1643050"/>
            <a:ext cx="678661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Histologie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143240" y="2357430"/>
            <a:ext cx="2357454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Architecture  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7429520" y="328612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Racine  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285720" y="4214818"/>
            <a:ext cx="150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Corticale externe   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4000496" y="6072206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 maxillaire: os spongieux clair et os compact de chaque côté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>
            <a:off x="3122150" y="2996952"/>
            <a:ext cx="224193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cteur droit avec flèche 13"/>
          <p:cNvCxnSpPr/>
          <p:nvPr/>
        </p:nvCxnSpPr>
        <p:spPr>
          <a:xfrm flipV="1">
            <a:off x="1857356" y="3501008"/>
            <a:ext cx="1634524" cy="9281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4139952" y="3502026"/>
            <a:ext cx="3146692" cy="115111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6" idx="1"/>
          </p:cNvCxnSpPr>
          <p:nvPr/>
        </p:nvCxnSpPr>
        <p:spPr>
          <a:xfrm flipH="1" flipV="1">
            <a:off x="4067944" y="3355282"/>
            <a:ext cx="2575758" cy="21036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643702" y="527424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 spongieux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28596" y="1664507"/>
            <a:ext cx="8286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Les ostéites sont plus fréquentes à la mandibule qu’au maxillaire, cette préférence mandibulaire s’explique par:</a:t>
            </a:r>
          </a:p>
          <a:p>
            <a:r>
              <a:rPr lang="fr-FR" sz="2000" dirty="0" smtClean="0"/>
              <a:t>	- La structure corticospongieuse de la mandibule.</a:t>
            </a:r>
          </a:p>
          <a:p>
            <a:r>
              <a:rPr lang="fr-FR" sz="2000" dirty="0" smtClean="0"/>
              <a:t>	- La vascularisation de type terminal.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La fréquence des ostéites du maxillaire supérieur est moindre:</a:t>
            </a:r>
          </a:p>
          <a:p>
            <a:r>
              <a:rPr lang="fr-FR" sz="2000" dirty="0" smtClean="0"/>
              <a:t>	- En raison de sa structure principalement spongieuse.</a:t>
            </a:r>
          </a:p>
          <a:p>
            <a:r>
              <a:rPr lang="fr-FR" sz="2000" dirty="0" smtClean="0"/>
              <a:t>	- Du fait de sa vascularisation riche.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071538" y="1643050"/>
            <a:ext cx="678661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Histologie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143240" y="2357430"/>
            <a:ext cx="2357454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Structure  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85720" y="3786190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Cellules				        Matrice intercellulaire 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357290" y="4000504"/>
            <a:ext cx="135732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1357290" y="3429000"/>
            <a:ext cx="1285884" cy="57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1357290" y="4000504"/>
            <a:ext cx="1285884" cy="57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2643174" y="321468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Ostéoblastes 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2714612" y="385762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Ostéocytes 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2643174" y="442913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Ostéoclastes</a:t>
            </a:r>
            <a:endParaRPr lang="fr-FR" dirty="0"/>
          </a:p>
        </p:txBody>
      </p:sp>
      <p:cxnSp>
        <p:nvCxnSpPr>
          <p:cNvPr id="33" name="Connecteur en angle 32"/>
          <p:cNvCxnSpPr/>
          <p:nvPr/>
        </p:nvCxnSpPr>
        <p:spPr>
          <a:xfrm>
            <a:off x="7000892" y="3929066"/>
            <a:ext cx="857256" cy="500066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34"/>
          <p:cNvCxnSpPr/>
          <p:nvPr/>
        </p:nvCxnSpPr>
        <p:spPr>
          <a:xfrm flipV="1">
            <a:off x="7000892" y="3571876"/>
            <a:ext cx="857256" cy="357190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7786678" y="3214686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Portion organique 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7643802" y="4143380"/>
            <a:ext cx="1643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Portion inorganique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Histopathologie </a:t>
            </a:r>
            <a:endParaRPr lang="fr-FR" dirty="0"/>
          </a:p>
        </p:txBody>
      </p:sp>
      <p:sp>
        <p:nvSpPr>
          <p:cNvPr id="6" name="Triangle isocèle 5"/>
          <p:cNvSpPr/>
          <p:nvPr/>
        </p:nvSpPr>
        <p:spPr>
          <a:xfrm>
            <a:off x="4000496" y="4214818"/>
            <a:ext cx="1000132" cy="1500198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928662" y="4429132"/>
            <a:ext cx="692948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928662" y="3929066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Apposition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786446" y="3929066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Résorption </a:t>
            </a:r>
            <a:endParaRPr lang="fr-FR" sz="2800" dirty="0"/>
          </a:p>
        </p:txBody>
      </p:sp>
      <p:sp>
        <p:nvSpPr>
          <p:cNvPr id="17" name="Ellipse 16"/>
          <p:cNvSpPr/>
          <p:nvPr/>
        </p:nvSpPr>
        <p:spPr>
          <a:xfrm>
            <a:off x="3143240" y="1643050"/>
            <a:ext cx="2500330" cy="71438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Tissu osseux</a:t>
            </a:r>
            <a:endParaRPr lang="fr-FR" dirty="0"/>
          </a:p>
        </p:txBody>
      </p:sp>
      <p:cxnSp>
        <p:nvCxnSpPr>
          <p:cNvPr id="23" name="Connecteur en arc 22"/>
          <p:cNvCxnSpPr>
            <a:endCxn id="16" idx="0"/>
          </p:cNvCxnSpPr>
          <p:nvPr/>
        </p:nvCxnSpPr>
        <p:spPr>
          <a:xfrm rot="16200000" flipH="1">
            <a:off x="5447115" y="2553884"/>
            <a:ext cx="1857388" cy="892975"/>
          </a:xfrm>
          <a:prstGeom prst="curvedConnector3">
            <a:avLst>
              <a:gd name="adj1" fmla="val -618"/>
            </a:avLst>
          </a:prstGeom>
          <a:ln w="5715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rc 26"/>
          <p:cNvCxnSpPr/>
          <p:nvPr/>
        </p:nvCxnSpPr>
        <p:spPr>
          <a:xfrm rot="5400000">
            <a:off x="1410869" y="2446727"/>
            <a:ext cx="1928825" cy="1035852"/>
          </a:xfrm>
          <a:prstGeom prst="curvedConnector3">
            <a:avLst>
              <a:gd name="adj1" fmla="val 1257"/>
            </a:avLst>
          </a:prstGeom>
          <a:ln w="5715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Histopathologie 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3143240" y="1643050"/>
            <a:ext cx="2500330" cy="71438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Tissu osseux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428860" y="3143248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Lors d’un processus pathologique</a:t>
            </a:r>
          </a:p>
          <a:p>
            <a:r>
              <a:rPr lang="fr-FR" dirty="0" smtClean="0"/>
              <a:t>(infectieux ,physique, chimique) 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rot="5400000">
            <a:off x="4179885" y="3821115"/>
            <a:ext cx="64294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143108" y="4000504"/>
            <a:ext cx="5286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Apposition</a:t>
            </a:r>
            <a:r>
              <a:rPr lang="fr-FR" dirty="0" smtClean="0"/>
              <a:t>	</a:t>
            </a:r>
            <a:r>
              <a:rPr lang="fr-FR" sz="6600" dirty="0" smtClean="0"/>
              <a:t>⇌</a:t>
            </a:r>
            <a:r>
              <a:rPr lang="fr-FR" dirty="0" smtClean="0"/>
              <a:t>	</a:t>
            </a:r>
            <a:r>
              <a:rPr lang="fr-FR" sz="2400" dirty="0" smtClean="0"/>
              <a:t>Résorption</a:t>
            </a:r>
            <a:endParaRPr lang="fr-FR" sz="2400" dirty="0"/>
          </a:p>
        </p:txBody>
      </p:sp>
      <p:cxnSp>
        <p:nvCxnSpPr>
          <p:cNvPr id="8" name="Connecteur droit 7"/>
          <p:cNvCxnSpPr/>
          <p:nvPr/>
        </p:nvCxnSpPr>
        <p:spPr>
          <a:xfrm rot="16200000" flipH="1">
            <a:off x="4250529" y="4321975"/>
            <a:ext cx="357190" cy="285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Histopathologie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7158" y="1857364"/>
            <a:ext cx="8643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Il en résulte :</a:t>
            </a:r>
          </a:p>
          <a:p>
            <a:pPr algn="ctr"/>
            <a:endParaRPr lang="fr-FR" sz="2400" dirty="0" smtClean="0"/>
          </a:p>
          <a:p>
            <a:pPr marL="457200" indent="-457200" algn="just">
              <a:buFont typeface="Wingdings" pitchFamily="2" charset="2"/>
              <a:buChar char="q"/>
            </a:pP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0070C0"/>
                </a:solidFill>
              </a:rPr>
              <a:t>Raréfaction osseuse:</a:t>
            </a:r>
          </a:p>
          <a:p>
            <a:pPr marL="457200" indent="-457200" algn="just"/>
            <a:r>
              <a:rPr lang="fr-FR" sz="2400" dirty="0" smtClean="0"/>
              <a:t>-</a:t>
            </a:r>
            <a:r>
              <a:rPr lang="fr-FR" sz="2400" dirty="0" smtClean="0">
                <a:solidFill>
                  <a:srgbClr val="0070C0"/>
                </a:solidFill>
              </a:rPr>
              <a:t> </a:t>
            </a:r>
            <a:r>
              <a:rPr lang="fr-FR" sz="2400" dirty="0" smtClean="0"/>
              <a:t>Touche l’os spongieux</a:t>
            </a:r>
          </a:p>
          <a:p>
            <a:pPr marL="457200" indent="-457200" algn="just"/>
            <a:r>
              <a:rPr lang="fr-FR" sz="2400" dirty="0" smtClean="0"/>
              <a:t>Agression         hyperhémie               </a:t>
            </a:r>
          </a:p>
          <a:p>
            <a:pPr marL="457200" indent="-457200" algn="just"/>
            <a:endParaRPr lang="fr-FR" sz="2400" dirty="0" smtClean="0"/>
          </a:p>
          <a:p>
            <a:pPr marL="457200" indent="-457200" algn="just"/>
            <a:r>
              <a:rPr lang="fr-FR" sz="2400" dirty="0" smtClean="0"/>
              <a:t>vasodilatation           ostéoclasie</a:t>
            </a:r>
          </a:p>
          <a:p>
            <a:pPr marL="457200" indent="-457200" algn="just"/>
            <a:r>
              <a:rPr lang="fr-FR" sz="2400" dirty="0" smtClean="0"/>
              <a:t>	                            halitérèse  </a:t>
            </a:r>
          </a:p>
          <a:p>
            <a:pPr marL="457200" indent="-457200" algn="just"/>
            <a:endParaRPr lang="fr-FR" sz="2400" dirty="0" smtClean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2143108" y="3571876"/>
            <a:ext cx="42862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4643438" y="3571876"/>
            <a:ext cx="42862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643174" y="4286256"/>
            <a:ext cx="78581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2643174" y="4643446"/>
            <a:ext cx="78581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5400000">
            <a:off x="2464579" y="4464851"/>
            <a:ext cx="3571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Histopathologie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7158" y="1857364"/>
            <a:ext cx="8643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Il en résulte :</a:t>
            </a:r>
          </a:p>
          <a:p>
            <a:pPr algn="ctr"/>
            <a:endParaRPr lang="fr-FR" sz="2400" dirty="0" smtClean="0"/>
          </a:p>
          <a:p>
            <a:pPr marL="457200" indent="-457200" algn="just">
              <a:buFont typeface="Wingdings" pitchFamily="2" charset="2"/>
              <a:buChar char="q"/>
            </a:pP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0070C0"/>
                </a:solidFill>
              </a:rPr>
              <a:t>Nécrose osseuse:</a:t>
            </a:r>
          </a:p>
          <a:p>
            <a:pPr marL="457200" indent="-457200" algn="just"/>
            <a:r>
              <a:rPr lang="fr-FR" sz="2400" dirty="0" smtClean="0"/>
              <a:t> - Touche l’os cortical.</a:t>
            </a:r>
          </a:p>
          <a:p>
            <a:pPr marL="457200" indent="-457200" algn="just"/>
            <a:r>
              <a:rPr lang="fr-FR" sz="2400" dirty="0" smtClean="0"/>
              <a:t> - Rupture vasculaire ou décollement périosté favorise la mortification osseuse.</a:t>
            </a:r>
          </a:p>
          <a:p>
            <a:pPr marL="457200" indent="-457200" algn="just"/>
            <a:r>
              <a:rPr lang="fr-FR" sz="2400" dirty="0" smtClean="0"/>
              <a:t> - Toxines microbiennes</a:t>
            </a:r>
          </a:p>
          <a:p>
            <a:pPr marL="457200" indent="-457200" algn="just"/>
            <a:r>
              <a:rPr lang="fr-FR" sz="2400" dirty="0" smtClean="0"/>
              <a:t> - Formation d’un séquestre.</a:t>
            </a:r>
          </a:p>
          <a:p>
            <a:pPr marL="457200" indent="-457200" algn="just"/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fr-FR" dirty="0" smtClean="0"/>
              <a:t>Ostéites           Affections des maxillaires, actuellement en nette régression grâce à 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Hygiène		      Soins		Antibiotiques</a:t>
            </a:r>
          </a:p>
          <a:p>
            <a:pPr>
              <a:buNone/>
            </a:pPr>
            <a:r>
              <a:rPr lang="fr-FR" dirty="0" smtClean="0"/>
              <a:t>Bucco-</a:t>
            </a:r>
          </a:p>
          <a:p>
            <a:pPr>
              <a:buNone/>
            </a:pPr>
            <a:r>
              <a:rPr lang="fr-FR" dirty="0" smtClean="0"/>
              <a:t>dentaire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 </a:t>
            </a:r>
            <a:endParaRPr lang="fr-FR" dirty="0"/>
          </a:p>
        </p:txBody>
      </p:sp>
      <p:sp>
        <p:nvSpPr>
          <p:cNvPr id="5" name="Flèche droite 4"/>
          <p:cNvSpPr/>
          <p:nvPr/>
        </p:nvSpPr>
        <p:spPr>
          <a:xfrm>
            <a:off x="2571736" y="1714488"/>
            <a:ext cx="92869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rot="5400000">
            <a:off x="3822695" y="3035297"/>
            <a:ext cx="107157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rot="5400000">
            <a:off x="1643042" y="2714620"/>
            <a:ext cx="928694" cy="64294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6200000" flipH="1">
            <a:off x="6286512" y="2714620"/>
            <a:ext cx="928694" cy="78581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Histopathologie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7158" y="1857364"/>
            <a:ext cx="8643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Il en résulte :</a:t>
            </a:r>
          </a:p>
          <a:p>
            <a:pPr algn="ctr"/>
            <a:endParaRPr lang="fr-FR" sz="2400" dirty="0" smtClean="0"/>
          </a:p>
          <a:p>
            <a:pPr marL="457200" indent="-457200" algn="just">
              <a:buFont typeface="Wingdings" pitchFamily="2" charset="2"/>
              <a:buChar char="q"/>
            </a:pP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0070C0"/>
                </a:solidFill>
              </a:rPr>
              <a:t>Prolifération osseuse:</a:t>
            </a:r>
          </a:p>
          <a:p>
            <a:pPr marL="457200" indent="-457200" algn="just"/>
            <a:r>
              <a:rPr lang="fr-FR" sz="2400" dirty="0" smtClean="0"/>
              <a:t> - Le périoste devient réactionnel et s’enflamme.</a:t>
            </a:r>
          </a:p>
          <a:p>
            <a:pPr marL="457200" indent="-457200" algn="just"/>
            <a:r>
              <a:rPr lang="fr-FR" sz="2400" dirty="0" smtClean="0"/>
              <a:t> - En 15 jours, une apposition sous périostée apparaît au pourtour du tissu infecté.</a:t>
            </a:r>
          </a:p>
          <a:p>
            <a:pPr marL="457200" indent="-457200" algn="just"/>
            <a:endParaRPr lang="fr-FR" sz="2400" dirty="0" smtClean="0"/>
          </a:p>
        </p:txBody>
      </p:sp>
      <p:pic>
        <p:nvPicPr>
          <p:cNvPr id="4" name="Image 3" descr="ostéite condensan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4308496"/>
            <a:ext cx="3857652" cy="226377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714876" y="5715016"/>
            <a:ext cx="785818" cy="71438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571868" y="4643446"/>
            <a:ext cx="1857388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Causes exogènes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71868" y="3357562"/>
            <a:ext cx="178595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Causes générales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71868" y="2214554"/>
            <a:ext cx="235745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Causes locales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Étiologies</a:t>
            </a:r>
          </a:p>
          <a:p>
            <a:pPr>
              <a:buNone/>
            </a:pPr>
            <a:r>
              <a:rPr lang="fr-FR" dirty="0" smtClean="0">
                <a:solidFill>
                  <a:srgbClr val="0070C0"/>
                </a:solidFill>
              </a:rPr>
              <a:t>					</a:t>
            </a:r>
          </a:p>
          <a:p>
            <a:pPr>
              <a:buNone/>
            </a:pPr>
            <a:endParaRPr lang="fr-FR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fr-FR" sz="18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Étiopathogénie </a:t>
            </a:r>
            <a:endParaRPr lang="fr-FR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214678" y="3500438"/>
            <a:ext cx="7143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rot="5400000" flipH="1" flipV="1">
            <a:off x="2643174" y="2928934"/>
            <a:ext cx="1143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214678" y="2357430"/>
            <a:ext cx="7143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rot="5400000">
            <a:off x="2571736" y="4143380"/>
            <a:ext cx="12858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3214678" y="4786322"/>
            <a:ext cx="64294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57158" y="3214686"/>
            <a:ext cx="2714644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Causes déterminantes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5572132" y="2357430"/>
            <a:ext cx="785818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rot="5400000" flipH="1" flipV="1">
            <a:off x="5357818" y="2143116"/>
            <a:ext cx="4286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5572132" y="1928802"/>
            <a:ext cx="785818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5400000">
            <a:off x="5322099" y="2607463"/>
            <a:ext cx="5000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5572132" y="2857496"/>
            <a:ext cx="7143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6357950" y="1714489"/>
            <a:ext cx="27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Atteinte dentaires et paradentaires)  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6286512" y="2214554"/>
            <a:ext cx="21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Exo, implant 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6286512" y="264318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traumatisme </a:t>
            </a:r>
            <a:endParaRPr lang="fr-FR" dirty="0"/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5572132" y="3286124"/>
            <a:ext cx="7143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rot="5400000">
            <a:off x="5322099" y="3536157"/>
            <a:ext cx="5000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5572132" y="3786190"/>
            <a:ext cx="7143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rot="10800000">
            <a:off x="5143504" y="3500438"/>
            <a:ext cx="4286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6286512" y="307181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Hématogènes </a:t>
            </a:r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6286512" y="357187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Spécifiques </a:t>
            </a:r>
            <a:endParaRPr lang="fr-FR" dirty="0"/>
          </a:p>
        </p:txBody>
      </p:sp>
      <p:cxnSp>
        <p:nvCxnSpPr>
          <p:cNvPr id="54" name="Connecteur droit avec flèche 53"/>
          <p:cNvCxnSpPr/>
          <p:nvPr/>
        </p:nvCxnSpPr>
        <p:spPr>
          <a:xfrm>
            <a:off x="5643570" y="4572008"/>
            <a:ext cx="64294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>
            <a:off x="5643570" y="4929198"/>
            <a:ext cx="64294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5643570" y="5286388"/>
            <a:ext cx="64294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rot="5400000">
            <a:off x="5286380" y="4929198"/>
            <a:ext cx="7143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 rot="10800000">
            <a:off x="5143504" y="4929198"/>
            <a:ext cx="5000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6286512" y="435769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Anhydride arsénieux</a:t>
            </a:r>
            <a:endParaRPr lang="fr-FR" dirty="0"/>
          </a:p>
        </p:txBody>
      </p:sp>
      <p:sp>
        <p:nvSpPr>
          <p:cNvPr id="64" name="ZoneTexte 63"/>
          <p:cNvSpPr txBox="1"/>
          <p:nvPr/>
        </p:nvSpPr>
        <p:spPr>
          <a:xfrm>
            <a:off x="6286512" y="471488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Radiations ionisantes</a:t>
            </a:r>
            <a:endParaRPr lang="fr-FR" dirty="0"/>
          </a:p>
        </p:txBody>
      </p:sp>
      <p:sp>
        <p:nvSpPr>
          <p:cNvPr id="65" name="ZoneTexte 64"/>
          <p:cNvSpPr txBox="1"/>
          <p:nvPr/>
        </p:nvSpPr>
        <p:spPr>
          <a:xfrm>
            <a:off x="6286512" y="507207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Bisphosphonates 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sz="18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Étiopathogénie </a:t>
            </a:r>
            <a:endParaRPr lang="fr-FR" dirty="0"/>
          </a:p>
        </p:txBody>
      </p:sp>
      <p:pic>
        <p:nvPicPr>
          <p:cNvPr id="5" name="Image 4" descr="182.jpg"/>
          <p:cNvPicPr>
            <a:picLocks noChangeAspect="1"/>
          </p:cNvPicPr>
          <p:nvPr/>
        </p:nvPicPr>
        <p:blipFill>
          <a:blip r:embed="rId3" cstate="print"/>
          <a:srcRect l="31922" t="65625" r="5501" b="9374"/>
          <a:stretch>
            <a:fillRect/>
          </a:stretch>
        </p:blipFill>
        <p:spPr>
          <a:xfrm>
            <a:off x="2000232" y="2428868"/>
            <a:ext cx="5214974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Tenon défaillant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smtClean="0"/>
              <a:t>Provoquant une irritation de l’os</a:t>
            </a:r>
            <a:endParaRPr lang="fr-FR" dirty="0"/>
          </a:p>
        </p:txBody>
      </p:sp>
      <p:pic>
        <p:nvPicPr>
          <p:cNvPr id="5" name="Espace réservé du contenu 4" descr="tenon défaillant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440264" y="1108257"/>
            <a:ext cx="2428572" cy="2904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Étiologies</a:t>
            </a:r>
          </a:p>
          <a:p>
            <a:pPr>
              <a:buNone/>
            </a:pPr>
            <a:endParaRPr lang="fr-FR" sz="18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Étiopathogénie </a:t>
            </a:r>
            <a:endParaRPr lang="fr-FR" dirty="0"/>
          </a:p>
        </p:txBody>
      </p:sp>
      <p:cxnSp>
        <p:nvCxnSpPr>
          <p:cNvPr id="16" name="Connecteur droit 15"/>
          <p:cNvCxnSpPr/>
          <p:nvPr/>
        </p:nvCxnSpPr>
        <p:spPr>
          <a:xfrm rot="5400000" flipH="1" flipV="1">
            <a:off x="2643174" y="2928934"/>
            <a:ext cx="1143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214678" y="2357430"/>
            <a:ext cx="7143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rot="5400000">
            <a:off x="2571736" y="4143380"/>
            <a:ext cx="12858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3214678" y="4786322"/>
            <a:ext cx="64294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57158" y="3214686"/>
            <a:ext cx="2714644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Causes favorisantes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071934" y="214311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Âge 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4000496" y="464344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Terrain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Bactériologie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Infection poly microbienne associant des bactéries aérobies et parfois anaérobies.</a:t>
            </a:r>
          </a:p>
          <a:p>
            <a:pPr>
              <a:buNone/>
            </a:pPr>
            <a:endParaRPr lang="fr-FR" dirty="0" smtClean="0"/>
          </a:p>
          <a:p>
            <a:pPr>
              <a:buFont typeface="Wingdings" pitchFamily="2" charset="2"/>
              <a:buChar char="ü"/>
            </a:pPr>
            <a:r>
              <a:rPr lang="fr-FR" dirty="0" smtClean="0"/>
              <a:t>Si infection d’origine endobuccale: streptocoque +++</a:t>
            </a:r>
          </a:p>
          <a:p>
            <a:pPr>
              <a:buNone/>
            </a:pPr>
            <a:endParaRPr lang="fr-FR" dirty="0" smtClean="0"/>
          </a:p>
          <a:p>
            <a:pPr>
              <a:buFont typeface="Wingdings" pitchFamily="2" charset="2"/>
              <a:buChar char="ü"/>
            </a:pPr>
            <a:r>
              <a:rPr lang="fr-FR" dirty="0" smtClean="0"/>
              <a:t>Si infection d’origine exobuccale: staphylocoque doré</a:t>
            </a:r>
          </a:p>
          <a:p>
            <a:pPr>
              <a:buNone/>
            </a:pPr>
            <a:endParaRPr lang="fr-FR" sz="18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Étiopathogénie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0034" y="3189317"/>
            <a:ext cx="8229600" cy="274001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⇒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ostéopériostite:</a:t>
            </a:r>
          </a:p>
          <a:p>
            <a:pPr>
              <a:buNone/>
            </a:pPr>
            <a:r>
              <a:rPr lang="fr-FR" dirty="0" smtClean="0"/>
              <a:t>La forme la + légère, plus fréquente chez l’enfant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3214678" y="2071678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0034" y="3189317"/>
            <a:ext cx="8501122" cy="274001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⇒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ostéopériostite: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i="1" dirty="0" smtClean="0"/>
              <a:t>Clinique: </a:t>
            </a:r>
            <a:r>
              <a:rPr lang="fr-FR" sz="1800" dirty="0" smtClean="0"/>
              <a:t>-</a:t>
            </a:r>
            <a:r>
              <a:rPr lang="fr-FR" i="1" dirty="0" smtClean="0"/>
              <a:t> </a:t>
            </a:r>
            <a:r>
              <a:rPr lang="fr-FR" sz="2000" dirty="0" smtClean="0"/>
              <a:t>légère tuméfaction des parties molles.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- épaississement des tables osseuses.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- signes d’une monoarthrite aigue.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fr-FR" i="1" dirty="0" smtClean="0"/>
              <a:t>Radio:      </a:t>
            </a:r>
            <a:r>
              <a:rPr lang="fr-FR" sz="1800" dirty="0" smtClean="0"/>
              <a:t>- </a:t>
            </a:r>
            <a:r>
              <a:rPr lang="fr-FR" sz="2000" dirty="0" smtClean="0"/>
              <a:t>image radio claire péri apicale + élargissement                                                                                                      		desmodontal.</a:t>
            </a:r>
            <a:endParaRPr lang="fr-FR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3214678" y="2071678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smtClean="0"/>
              <a:t>Image radio claire péri apicale avec léger élargissement desmodontal</a:t>
            </a:r>
            <a:endParaRPr lang="fr-FR" dirty="0"/>
          </a:p>
        </p:txBody>
      </p:sp>
      <p:pic>
        <p:nvPicPr>
          <p:cNvPr id="7" name="Espace réservé du contenu 6" descr="18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3631" t="9132" r="53870" b="63765"/>
          <a:stretch>
            <a:fillRect/>
          </a:stretch>
        </p:blipFill>
        <p:spPr>
          <a:xfrm rot="10800000">
            <a:off x="2786050" y="1214422"/>
            <a:ext cx="3000396" cy="3786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0034" y="3189317"/>
            <a:ext cx="8501122" cy="274001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⇒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ostéopériostite: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i="1" dirty="0" smtClean="0"/>
              <a:t>Evolution: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i="1" dirty="0" smtClean="0"/>
              <a:t>			    - </a:t>
            </a:r>
            <a:r>
              <a:rPr lang="fr-FR" sz="2000" dirty="0" smtClean="0"/>
              <a:t>Guérison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- Diffusion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3214678" y="2071678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solidFill>
                  <a:srgbClr val="C00000"/>
                </a:solidFill>
              </a:rPr>
              <a:t>Ostéite</a:t>
            </a:r>
            <a:r>
              <a:rPr lang="fr-FR" dirty="0" smtClean="0"/>
              <a:t> = processus inflammatoire du tissu osseux</a:t>
            </a:r>
          </a:p>
          <a:p>
            <a:pPr>
              <a:buNone/>
            </a:pP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Causée par un agent pathogène</a:t>
            </a:r>
          </a:p>
          <a:p>
            <a:pPr>
              <a:buNone/>
            </a:pPr>
            <a:r>
              <a:rPr lang="fr-FR" dirty="0" smtClean="0"/>
              <a:t>						</a:t>
            </a:r>
          </a:p>
          <a:p>
            <a:pPr>
              <a:buNone/>
            </a:pPr>
            <a:r>
              <a:rPr lang="fr-FR" dirty="0" smtClean="0"/>
              <a:t>					     Mode aigue</a:t>
            </a:r>
          </a:p>
          <a:p>
            <a:pPr>
              <a:buFontTx/>
              <a:buChar char="-"/>
            </a:pPr>
            <a:r>
              <a:rPr lang="fr-FR" dirty="0" smtClean="0"/>
              <a:t>Evolution selon</a:t>
            </a:r>
          </a:p>
          <a:p>
            <a:pPr>
              <a:buNone/>
            </a:pPr>
            <a:r>
              <a:rPr lang="fr-FR" dirty="0" smtClean="0"/>
              <a:t>					    Mode chronique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Définitions </a:t>
            </a:r>
            <a:endParaRPr lang="fr-FR" dirty="0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3500430" y="4000504"/>
            <a:ext cx="1143008" cy="42862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3500430" y="4429132"/>
            <a:ext cx="1071570" cy="5715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0034" y="3189317"/>
            <a:ext cx="8501122" cy="274001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⇒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Périostose:</a:t>
            </a:r>
          </a:p>
          <a:p>
            <a:pPr>
              <a:buNone/>
            </a:pPr>
            <a:r>
              <a:rPr lang="fr-FR" sz="2000" dirty="0" smtClean="0"/>
              <a:t>Fréquente chez l’enfant suite à une monoarthrite chronique de la 1ère M.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i="1" dirty="0" smtClean="0"/>
              <a:t>Clinique:  </a:t>
            </a:r>
            <a:r>
              <a:rPr lang="fr-FR" sz="2000" dirty="0" smtClean="0"/>
              <a:t>- Déformation faciale.</a:t>
            </a:r>
            <a:endParaRPr lang="fr-FR" i="1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i="1" dirty="0" smtClean="0"/>
              <a:t>			    - </a:t>
            </a:r>
            <a:r>
              <a:rPr lang="fr-FR" sz="2000" dirty="0" smtClean="0"/>
              <a:t>Epaississement non douloureux de l’os basal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3214678" y="2071678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0034" y="3189317"/>
            <a:ext cx="8501122" cy="274001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⇒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Périostose:</a:t>
            </a:r>
            <a:endParaRPr lang="fr-FR" sz="2000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i="1" dirty="0" smtClean="0"/>
              <a:t>Radio:      </a:t>
            </a:r>
            <a:r>
              <a:rPr lang="fr-FR" sz="2000" dirty="0" smtClean="0"/>
              <a:t>- Lésion d’infection apicale.</a:t>
            </a:r>
            <a:endParaRPr lang="fr-FR" i="1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i="1" dirty="0" smtClean="0"/>
              <a:t>			    - </a:t>
            </a:r>
            <a:r>
              <a:rPr lang="fr-FR" sz="2000" dirty="0" smtClean="0"/>
              <a:t>Epaississement de la corticale osseuse.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fr-FR" sz="2000" dirty="0" smtClean="0"/>
              <a:t> </a:t>
            </a:r>
            <a:r>
              <a:rPr lang="fr-FR" i="1" dirty="0" smtClean="0"/>
              <a:t>Evolution: - </a:t>
            </a:r>
            <a:r>
              <a:rPr lang="fr-FR" sz="2000" dirty="0" smtClean="0"/>
              <a:t>Guérison après traitement ou extraction.</a:t>
            </a:r>
            <a:endParaRPr lang="fr-FR" i="1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3214678" y="2071678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0034" y="3189317"/>
            <a:ext cx="8501122" cy="338295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FR" dirty="0" smtClean="0"/>
              <a:t>⇒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Abcès sous périosté:</a:t>
            </a:r>
          </a:p>
          <a:p>
            <a:pPr>
              <a:buFontTx/>
              <a:buChar char="-"/>
            </a:pPr>
            <a:r>
              <a:rPr lang="fr-FR" sz="2000" dirty="0" smtClean="0"/>
              <a:t>Enfant + adulte</a:t>
            </a:r>
          </a:p>
          <a:p>
            <a:pPr>
              <a:buFontTx/>
              <a:buChar char="-"/>
            </a:pPr>
            <a:r>
              <a:rPr lang="fr-FR" sz="2000" dirty="0" smtClean="0"/>
              <a:t>Régions où le périoste adhère à la muqueuse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i="1" dirty="0" smtClean="0"/>
              <a:t>Au palais:   </a:t>
            </a:r>
            <a:r>
              <a:rPr lang="fr-FR" sz="2000" dirty="0" smtClean="0"/>
              <a:t>- Adulte+++.</a:t>
            </a:r>
            <a:endParaRPr lang="fr-FR" i="1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i="1" dirty="0" smtClean="0"/>
              <a:t>			      - </a:t>
            </a:r>
            <a:r>
              <a:rPr lang="fr-FR" sz="2000" dirty="0" smtClean="0"/>
              <a:t>Racines de: IL, 1</a:t>
            </a:r>
            <a:r>
              <a:rPr lang="fr-FR" sz="2000" baseline="30000" dirty="0" smtClean="0"/>
              <a:t>ère</a:t>
            </a:r>
            <a:r>
              <a:rPr lang="fr-FR" sz="2000" dirty="0" smtClean="0"/>
              <a:t> PM et 1</a:t>
            </a:r>
            <a:r>
              <a:rPr lang="fr-FR" sz="2000" baseline="30000" dirty="0" smtClean="0"/>
              <a:t>ère</a:t>
            </a:r>
            <a:r>
              <a:rPr lang="fr-FR" sz="2000" dirty="0" smtClean="0"/>
              <a:t> M.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  - Voussure fluctuante, douloureuse.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  - Muqueuse œdémateuse, congestionnée.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  - Disparition lente.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fr-FR" sz="2000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fr-FR" sz="2000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3214678" y="2071678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mg233"/>
          <p:cNvPicPr>
            <a:picLocks noChangeAspect="1" noChangeArrowheads="1"/>
          </p:cNvPicPr>
          <p:nvPr/>
        </p:nvPicPr>
        <p:blipFill>
          <a:blip r:embed="rId3" cstate="print"/>
          <a:srcRect l="54594" t="35876" r="9273" b="45940"/>
          <a:stretch>
            <a:fillRect/>
          </a:stretch>
        </p:blipFill>
        <p:spPr bwMode="auto">
          <a:xfrm>
            <a:off x="1795636" y="1377313"/>
            <a:ext cx="5872708" cy="406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0034" y="3000372"/>
            <a:ext cx="8501122" cy="364333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FR" dirty="0" smtClean="0"/>
              <a:t>⇒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Abcès sous périosté:</a:t>
            </a:r>
            <a:endParaRPr lang="fr-FR" sz="2000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i="1" dirty="0" smtClean="0"/>
              <a:t>Au niveau de la gencive adhérente:   </a:t>
            </a:r>
            <a:r>
              <a:rPr lang="fr-FR" sz="2000" dirty="0" smtClean="0"/>
              <a:t> </a:t>
            </a:r>
            <a:endParaRPr lang="fr-FR" i="1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i="1" dirty="0" smtClean="0"/>
              <a:t>			      - </a:t>
            </a:r>
            <a:r>
              <a:rPr lang="fr-FR" sz="2000" dirty="0" smtClean="0"/>
              <a:t>Petits abcès rouges, douloureux.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  - Côté vestibulaire.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  - Sédation après mise à plat, récidive+++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  - Chez l’enfant: infection apicale d’une dent de lait, racines rhyzalysées.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  - Chez l’adulte: poche parodontale ou lésion du septum inter interdentaire.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fr-FR" sz="2000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fr-FR" sz="2000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sz="2000" dirty="0" smtClean="0"/>
              <a:t>			   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3214678" y="2071678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/>
              <a:t>Périostite 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fr-FR" dirty="0" smtClean="0"/>
              <a:t>Abcès sous périosté</a:t>
            </a:r>
            <a:endParaRPr lang="fr-FR" dirty="0"/>
          </a:p>
        </p:txBody>
      </p:sp>
      <p:pic>
        <p:nvPicPr>
          <p:cNvPr id="7" name="Espace réservé du contenu 6" descr="périostite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928662" y="1785926"/>
            <a:ext cx="2857520" cy="2928958"/>
          </a:xfrm>
        </p:spPr>
      </p:pic>
      <p:pic>
        <p:nvPicPr>
          <p:cNvPr id="8" name="Espace réservé du contenu 7" descr="abcès sous périosté.pn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143504" y="1785926"/>
            <a:ext cx="3143272" cy="30003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403499"/>
            <a:ext cx="8229600" cy="4525963"/>
          </a:xfrm>
        </p:spPr>
        <p:txBody>
          <a:bodyPr/>
          <a:lstStyle/>
          <a:p>
            <a:pPr>
              <a:buFont typeface="Symbol"/>
              <a:buChar char="Þ"/>
            </a:pPr>
            <a:r>
              <a:rPr lang="fr-F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Alvéolite:</a:t>
            </a: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fr-FR" dirty="0" smtClean="0"/>
              <a:t>Micro ostéite du rebord alvéolaire.</a:t>
            </a:r>
          </a:p>
          <a:p>
            <a:pPr>
              <a:buFontTx/>
              <a:buChar char="-"/>
            </a:pPr>
            <a:r>
              <a:rPr lang="fr-FR" dirty="0" smtClean="0"/>
              <a:t>On décrit deux formes: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	</a:t>
            </a:r>
            <a:r>
              <a:rPr lang="fr-FR" u="sng" dirty="0" smtClean="0"/>
              <a:t>Alvéolite sèche: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sz="2400" dirty="0" smtClean="0"/>
              <a:t>Fréquente, apparaît 2 ou 3 jrs après exo.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 Douleurs aigues, continues.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 Alvéole déshabité à parois blanchâtres.</a:t>
            </a:r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 du rebord alvéolaire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Alvéolite sèche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smtClean="0"/>
              <a:t>Noter la parois dénudée blanchâtre</a:t>
            </a:r>
            <a:endParaRPr lang="fr-FR" dirty="0"/>
          </a:p>
        </p:txBody>
      </p:sp>
      <p:pic>
        <p:nvPicPr>
          <p:cNvPr id="5" name="Espace réservé du contenu 4" descr="alveolite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428860" y="1214422"/>
            <a:ext cx="4286280" cy="30718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974871"/>
            <a:ext cx="8229600" cy="4525963"/>
          </a:xfrm>
        </p:spPr>
        <p:txBody>
          <a:bodyPr/>
          <a:lstStyle/>
          <a:p>
            <a:pPr>
              <a:buNone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 Muqueuse normale/ enflammée.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 Signes généraux absents.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 Guérison sans séquelles en une vingtaine de jours.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 du rebord alvéolaire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403499"/>
            <a:ext cx="8229600" cy="4525963"/>
          </a:xfrm>
        </p:spPr>
        <p:txBody>
          <a:bodyPr/>
          <a:lstStyle/>
          <a:p>
            <a:pPr>
              <a:buFont typeface="Symbol"/>
              <a:buChar char="Þ"/>
            </a:pPr>
            <a:r>
              <a:rPr lang="fr-F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Alvéolite:</a:t>
            </a: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	</a:t>
            </a:r>
            <a:r>
              <a:rPr lang="fr-FR" u="sng" dirty="0" smtClean="0"/>
              <a:t>Alvéolite suppurée:</a:t>
            </a:r>
          </a:p>
          <a:p>
            <a:pPr>
              <a:buNone/>
            </a:pPr>
            <a:r>
              <a:rPr lang="fr-FR" sz="2000" dirty="0" smtClean="0">
                <a:solidFill>
                  <a:schemeClr val="accent1"/>
                </a:solidFill>
              </a:rPr>
              <a:t>-</a:t>
            </a:r>
            <a:r>
              <a:rPr lang="fr-FR" dirty="0" smtClean="0"/>
              <a:t> </a:t>
            </a:r>
            <a:r>
              <a:rPr lang="fr-FR" sz="2000" dirty="0" smtClean="0"/>
              <a:t>Surinfection de l’alvéole ou du caillot sanguin.</a:t>
            </a:r>
          </a:p>
          <a:p>
            <a:pPr>
              <a:buFontTx/>
              <a:buChar char="-"/>
            </a:pPr>
            <a:r>
              <a:rPr lang="fr-FR" sz="2000" dirty="0" smtClean="0"/>
              <a:t>Douleurs moins intenses.</a:t>
            </a:r>
          </a:p>
          <a:p>
            <a:pPr>
              <a:buFontTx/>
              <a:buChar char="-"/>
            </a:pPr>
            <a:r>
              <a:rPr lang="fr-FR" sz="2000" dirty="0" smtClean="0"/>
              <a:t>Petits bourgeons granulomateux, brunâtres congestifs dans l’alvéole.</a:t>
            </a:r>
          </a:p>
          <a:p>
            <a:pPr>
              <a:buFontTx/>
              <a:buChar char="-"/>
            </a:pPr>
            <a:r>
              <a:rPr lang="fr-FR" sz="2000" dirty="0" smtClean="0"/>
              <a:t>Possibilité d’ADP.</a:t>
            </a:r>
          </a:p>
          <a:p>
            <a:pPr>
              <a:buFontTx/>
              <a:buChar char="-"/>
            </a:pPr>
            <a:r>
              <a:rPr lang="fr-FR" sz="2000" dirty="0" smtClean="0"/>
              <a:t>+/- Trismus.</a:t>
            </a:r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 du rebord alvéolaire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				    Maxillaire</a:t>
            </a:r>
          </a:p>
          <a:p>
            <a:pPr>
              <a:buNone/>
            </a:pPr>
            <a:r>
              <a:rPr lang="fr-FR" dirty="0" smtClean="0"/>
              <a:t>Anatomie </a:t>
            </a:r>
          </a:p>
          <a:p>
            <a:pPr>
              <a:buNone/>
            </a:pPr>
            <a:r>
              <a:rPr lang="fr-FR" dirty="0" smtClean="0"/>
              <a:t>				    Mandibule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				    Architecture</a:t>
            </a:r>
          </a:p>
          <a:p>
            <a:pPr>
              <a:buNone/>
            </a:pPr>
            <a:r>
              <a:rPr lang="fr-FR" dirty="0" smtClean="0"/>
              <a:t>Histologie </a:t>
            </a:r>
          </a:p>
          <a:p>
            <a:pPr>
              <a:buNone/>
            </a:pPr>
            <a:r>
              <a:rPr lang="fr-FR" dirty="0" smtClean="0"/>
              <a:t>				    Structure de l’os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2428860" y="2143116"/>
            <a:ext cx="1143008" cy="5000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2428860" y="2643182"/>
            <a:ext cx="1143008" cy="57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2500298" y="4429132"/>
            <a:ext cx="1071570" cy="5000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2500298" y="4929198"/>
            <a:ext cx="1071570" cy="57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403499"/>
            <a:ext cx="8229600" cy="4525963"/>
          </a:xfrm>
        </p:spPr>
        <p:txBody>
          <a:bodyPr/>
          <a:lstStyle/>
          <a:p>
            <a:pPr>
              <a:buFont typeface="Symbol"/>
              <a:buChar char="Þ"/>
            </a:pPr>
            <a:r>
              <a:rPr lang="fr-F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Syndrome du septum:</a:t>
            </a:r>
            <a:endParaRPr lang="fr-FR" dirty="0" smtClean="0"/>
          </a:p>
          <a:p>
            <a:pPr>
              <a:buFontTx/>
              <a:buChar char="-"/>
            </a:pPr>
            <a:r>
              <a:rPr lang="fr-FR" sz="2000" dirty="0" smtClean="0"/>
              <a:t>Affection du septum interdentaire due à une irritation locale:</a:t>
            </a:r>
          </a:p>
          <a:p>
            <a:pPr>
              <a:buNone/>
            </a:pPr>
            <a:r>
              <a:rPr lang="fr-FR" sz="2000" dirty="0" smtClean="0"/>
              <a:t>	•Mauvais point de contact.</a:t>
            </a:r>
          </a:p>
          <a:p>
            <a:pPr>
              <a:buNone/>
            </a:pPr>
            <a:r>
              <a:rPr lang="fr-FR" sz="2000" dirty="0" smtClean="0"/>
              <a:t>	•Obturation débordante.</a:t>
            </a:r>
          </a:p>
          <a:p>
            <a:pPr>
              <a:buNone/>
            </a:pPr>
            <a:r>
              <a:rPr lang="fr-FR" sz="2000" dirty="0" smtClean="0"/>
              <a:t>	•Prothèse traumatisante.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 du rebord alvéolaire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403499"/>
            <a:ext cx="8229600" cy="3454393"/>
          </a:xfrm>
        </p:spPr>
        <p:txBody>
          <a:bodyPr/>
          <a:lstStyle/>
          <a:p>
            <a:pPr>
              <a:buFont typeface="Symbol"/>
              <a:buChar char="Þ"/>
            </a:pPr>
            <a:r>
              <a:rPr lang="fr-F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Syndrome du septum:</a:t>
            </a:r>
            <a:endParaRPr lang="fr-FR" dirty="0" smtClean="0"/>
          </a:p>
          <a:p>
            <a:pPr>
              <a:buFontTx/>
              <a:buChar char="-"/>
            </a:pPr>
            <a:r>
              <a:rPr lang="fr-FR" sz="2000" dirty="0" smtClean="0"/>
              <a:t>Se manifeste par des douleurs provoquées, puis spontanées et pulsatiles.</a:t>
            </a:r>
          </a:p>
          <a:p>
            <a:pPr>
              <a:buFontTx/>
              <a:buChar char="-"/>
            </a:pPr>
            <a:r>
              <a:rPr lang="fr-FR" sz="2000" dirty="0" smtClean="0"/>
              <a:t>Papille rouge et violacée.</a:t>
            </a:r>
          </a:p>
          <a:p>
            <a:pPr>
              <a:buFontTx/>
              <a:buChar char="-"/>
            </a:pPr>
            <a:r>
              <a:rPr lang="fr-FR" sz="2000" dirty="0" smtClean="0"/>
              <a:t>Septum dénudé parfois nécrosé.</a:t>
            </a:r>
          </a:p>
          <a:p>
            <a:pPr>
              <a:buFontTx/>
              <a:buChar char="-"/>
            </a:pPr>
            <a:r>
              <a:rPr lang="fr-FR" sz="2000" dirty="0" smtClean="0"/>
              <a:t>Rx: Septum en fer de lance flou/amputé parfois même séquestre.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 du rebord alvéolaire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3260755"/>
            <a:ext cx="8229600" cy="1739881"/>
          </a:xfrm>
        </p:spPr>
        <p:txBody>
          <a:bodyPr/>
          <a:lstStyle/>
          <a:p>
            <a:pPr>
              <a:buFontTx/>
              <a:buChar char="-"/>
            </a:pPr>
            <a:r>
              <a:rPr lang="fr-FR" dirty="0" smtClean="0"/>
              <a:t>Complications d’un granulome, d’un kyste.</a:t>
            </a:r>
          </a:p>
          <a:p>
            <a:pPr>
              <a:buFontTx/>
              <a:buChar char="-"/>
            </a:pPr>
            <a:r>
              <a:rPr lang="fr-FR" dirty="0" smtClean="0"/>
              <a:t>Evoluent selon un mode aigue ou chronique.</a:t>
            </a:r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circonscrites centrales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429156"/>
          </a:xfrm>
        </p:spPr>
        <p:txBody>
          <a:bodyPr>
            <a:normAutofit lnSpcReduction="10000"/>
          </a:bodyPr>
          <a:lstStyle/>
          <a:p>
            <a:pPr>
              <a:buFont typeface="Symbol"/>
              <a:buChar char="Þ"/>
            </a:pPr>
            <a:r>
              <a:rPr lang="fr-F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 aigue:</a:t>
            </a: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i="1" u="sng" dirty="0" smtClean="0"/>
              <a:t>Clinique:</a:t>
            </a:r>
          </a:p>
          <a:p>
            <a:pPr>
              <a:buNone/>
            </a:pPr>
            <a:r>
              <a:rPr lang="fr-FR" sz="2000" dirty="0" smtClean="0">
                <a:solidFill>
                  <a:schemeClr val="accent1"/>
                </a:solidFill>
              </a:rPr>
              <a:t>-</a:t>
            </a:r>
            <a:r>
              <a:rPr lang="fr-FR" dirty="0" smtClean="0"/>
              <a:t> </a:t>
            </a:r>
            <a:r>
              <a:rPr lang="fr-FR" sz="2000" dirty="0" smtClean="0"/>
              <a:t>Douleurs continues rebelles aux AT.</a:t>
            </a:r>
          </a:p>
          <a:p>
            <a:pPr>
              <a:buNone/>
            </a:pPr>
            <a:r>
              <a:rPr lang="fr-FR" sz="2000" dirty="0" smtClean="0">
                <a:solidFill>
                  <a:schemeClr val="accent4"/>
                </a:solidFill>
              </a:rPr>
              <a:t>- </a:t>
            </a:r>
            <a:r>
              <a:rPr lang="fr-FR" sz="2000" dirty="0" smtClean="0"/>
              <a:t>Volume osseux ↑.</a:t>
            </a:r>
          </a:p>
          <a:p>
            <a:pPr>
              <a:buFontTx/>
              <a:buChar char="-"/>
            </a:pPr>
            <a:r>
              <a:rPr lang="fr-FR" sz="2000" dirty="0" smtClean="0"/>
              <a:t>Dent causale mobile.</a:t>
            </a:r>
          </a:p>
          <a:p>
            <a:pPr>
              <a:buFontTx/>
              <a:buChar char="-"/>
            </a:pPr>
            <a:r>
              <a:rPr lang="fr-FR" sz="2000" dirty="0" smtClean="0"/>
              <a:t>Tuméfaction.</a:t>
            </a:r>
          </a:p>
          <a:p>
            <a:pPr>
              <a:buFontTx/>
              <a:buChar char="-"/>
            </a:pPr>
            <a:r>
              <a:rPr lang="fr-FR" sz="2000" dirty="0" smtClean="0"/>
              <a:t>T°↑,signes généraux.</a:t>
            </a: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i="1" u="sng" dirty="0" smtClean="0"/>
              <a:t>Radio:</a:t>
            </a:r>
            <a:endParaRPr lang="fr-FR" dirty="0" smtClean="0"/>
          </a:p>
          <a:p>
            <a:pPr>
              <a:buNone/>
            </a:pPr>
            <a:r>
              <a:rPr lang="fr-FR" sz="2000" dirty="0" smtClean="0"/>
              <a:t>Raréfaction osseuse à contours irréguliers.</a:t>
            </a:r>
          </a:p>
          <a:p>
            <a:pPr>
              <a:buFont typeface="Wingdings" pitchFamily="2" charset="2"/>
              <a:buChar char="Ø"/>
            </a:pPr>
            <a:r>
              <a:rPr lang="fr-FR" i="1" u="sng" dirty="0" smtClean="0"/>
              <a:t>Evolution:</a:t>
            </a:r>
          </a:p>
          <a:p>
            <a:pPr>
              <a:buNone/>
            </a:pPr>
            <a:r>
              <a:rPr lang="fr-FR" sz="2000" dirty="0" smtClean="0"/>
              <a:t>Fistulisation + sédation des signes</a:t>
            </a:r>
          </a:p>
          <a:p>
            <a:pPr>
              <a:buNone/>
            </a:pPr>
            <a:endParaRPr lang="fr-FR" sz="20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circonscrites centrales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Desmodontite chronique sur la 37, se compliquant d’une cellulite génienne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 smtClean="0"/>
              <a:t>Deux mois après extraction de la 37, persistance de la suppuration et  importante atteinte osseuse à la radio</a:t>
            </a:r>
            <a:endParaRPr lang="fr-FR" dirty="0"/>
          </a:p>
        </p:txBody>
      </p:sp>
      <p:pic>
        <p:nvPicPr>
          <p:cNvPr id="7" name="Espace réservé du contenu 6" descr="18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l="20295" t="66653" r="21201" b="13411"/>
          <a:stretch>
            <a:fillRect/>
          </a:stretch>
        </p:blipFill>
        <p:spPr>
          <a:xfrm rot="10800000">
            <a:off x="142844" y="2143116"/>
            <a:ext cx="4286280" cy="2428892"/>
          </a:xfrm>
        </p:spPr>
      </p:pic>
      <p:pic>
        <p:nvPicPr>
          <p:cNvPr id="8" name="Espace réservé du contenu 7" descr="18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17723" t="40596" r="21229" b="41280"/>
          <a:stretch>
            <a:fillRect/>
          </a:stretch>
        </p:blipFill>
        <p:spPr>
          <a:xfrm rot="10800000">
            <a:off x="4500560" y="2214548"/>
            <a:ext cx="4643437" cy="23574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5719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2400" dirty="0" smtClean="0"/>
              <a:t>Ostéite périphérique.</a:t>
            </a:r>
          </a:p>
          <a:p>
            <a:pPr>
              <a:buFontTx/>
              <a:buChar char="-"/>
            </a:pPr>
            <a:r>
              <a:rPr lang="fr-FR" sz="2400" dirty="0" smtClean="0"/>
              <a:t>Se développe de la superficie vers la profondeur.</a:t>
            </a:r>
          </a:p>
          <a:p>
            <a:pPr>
              <a:buFont typeface="Wingdings" pitchFamily="2" charset="2"/>
              <a:buChar char="Ø"/>
            </a:pPr>
            <a:r>
              <a:rPr lang="fr-FR" sz="2400" i="1" u="sng" dirty="0" smtClean="0"/>
              <a:t>Clinique: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Œdème des parties molles.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Epaississement d’une table osseuse.</a:t>
            </a:r>
          </a:p>
          <a:p>
            <a:pPr>
              <a:buFont typeface="Arial" pitchFamily="34" charset="0"/>
              <a:buChar char="•"/>
            </a:pPr>
            <a:r>
              <a:rPr lang="fr-FR" sz="2000" u="sng" dirty="0" smtClean="0"/>
              <a:t>Pas de mobilité dentaire.</a:t>
            </a:r>
            <a:endParaRPr lang="fr-FR" sz="2000" dirty="0" smtClean="0"/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+/- fistules cutanées ou muqueuses.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Signe de Vincent (-)</a:t>
            </a:r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circonscrites corticales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5719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i="1" u="sng" dirty="0" smtClean="0"/>
              <a:t>Radio: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Zone claire de décalcification + parfois plage plus dense.</a:t>
            </a:r>
          </a:p>
          <a:p>
            <a:pPr>
              <a:buFont typeface="Wingdings" pitchFamily="2" charset="2"/>
              <a:buChar char="Ø"/>
            </a:pPr>
            <a:r>
              <a:rPr lang="fr-FR" sz="2400" i="1" u="sng" dirty="0" smtClean="0"/>
              <a:t>Evolution:</a:t>
            </a:r>
            <a:endParaRPr lang="fr-FR" sz="2000" dirty="0" smtClean="0"/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Suppuration avec ou sans séquestration.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Diffusion.</a:t>
            </a:r>
            <a:endParaRPr lang="fr-FR" sz="24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circonscrites corticales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Ostéite corticale en rapport avec la 34 extraite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fr-FR" sz="2200" dirty="0" smtClean="0"/>
              <a:t>Extraction de la 35 et formation d’un séquestre</a:t>
            </a:r>
            <a:endParaRPr lang="fr-FR" sz="2200" dirty="0"/>
          </a:p>
        </p:txBody>
      </p:sp>
      <p:pic>
        <p:nvPicPr>
          <p:cNvPr id="9" name="Picture 5" descr="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1500174"/>
            <a:ext cx="4000528" cy="3286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E:\TRAITE DE SEMIOLOGIE\1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l="48323" t="44221" r="12738" b="37656"/>
          <a:stretch>
            <a:fillRect/>
          </a:stretch>
        </p:blipFill>
        <p:spPr bwMode="auto">
          <a:xfrm rot="10800000">
            <a:off x="4643435" y="1571610"/>
            <a:ext cx="4000527" cy="3071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643182"/>
            <a:ext cx="8229600" cy="35719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2400" dirty="0" smtClean="0"/>
              <a:t>L’extension d’un processus inflammatoire, d’abord circonscrit.</a:t>
            </a:r>
          </a:p>
          <a:p>
            <a:pPr>
              <a:buFontTx/>
              <a:buChar char="-"/>
            </a:pPr>
            <a:r>
              <a:rPr lang="fr-FR" sz="2400" dirty="0" smtClean="0"/>
              <a:t>La séquestration est le principal caractère.</a:t>
            </a:r>
          </a:p>
          <a:p>
            <a:pPr>
              <a:buFontTx/>
              <a:buChar char="-"/>
            </a:pPr>
            <a:r>
              <a:rPr lang="fr-FR" sz="2400" dirty="0" smtClean="0"/>
              <a:t>Peuvent compliquer une infection apicale aigue d’une 1</a:t>
            </a:r>
            <a:r>
              <a:rPr lang="fr-FR" sz="2400" baseline="30000" dirty="0" smtClean="0"/>
              <a:t>ère</a:t>
            </a:r>
            <a:r>
              <a:rPr lang="fr-FR" sz="2400" dirty="0" smtClean="0"/>
              <a:t> M.</a:t>
            </a:r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diffusées</a:t>
            </a: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4286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400" dirty="0" smtClean="0"/>
              <a:t>⇒</a:t>
            </a:r>
            <a:r>
              <a:rPr lang="fr-FR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niveau mandibulaire: </a:t>
            </a:r>
            <a:r>
              <a:rPr lang="fr-FR" sz="2000" dirty="0" smtClean="0"/>
              <a:t>Comporte 04 phases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fr-FR" sz="2000" b="1" dirty="0" smtClean="0"/>
              <a:t>Phase de début: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Signes généraux +++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Tuméfaction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Trismus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Signes de </a:t>
            </a:r>
            <a:r>
              <a:rPr lang="fr-FR" sz="2000" dirty="0" err="1" smtClean="0"/>
              <a:t>desmodontite</a:t>
            </a:r>
            <a:r>
              <a:rPr lang="fr-FR" sz="2000" dirty="0" smtClean="0"/>
              <a:t> aigue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Comblement du vestibule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Signe de Vincent (-)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Rx: image d’une lésion apicale limitée non pathognomonique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Evolution: en absence de trt vers la phase d’état.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diffusées</a:t>
            </a: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000100" y="1643050"/>
            <a:ext cx="678661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Anatomie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071802" y="2357430"/>
            <a:ext cx="2357454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Mandibule </a:t>
            </a:r>
            <a:endParaRPr lang="fr-FR" dirty="0"/>
          </a:p>
        </p:txBody>
      </p:sp>
      <p:pic>
        <p:nvPicPr>
          <p:cNvPr id="7" name="Picture 6" descr="Photo 01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0937"/>
          <a:stretch>
            <a:fillRect/>
          </a:stretch>
        </p:blipFill>
        <p:spPr>
          <a:xfrm>
            <a:off x="2357422" y="3286124"/>
            <a:ext cx="4286280" cy="3214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4286280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fr-FR" sz="2000" b="1" dirty="0" smtClean="0"/>
              <a:t>Phase suppurative: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Signes généraux très marqués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Signes fonctionnels importants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Déformation faciale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Signe de Vincent (+)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Dent causale et dents voisines mobiles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Rx: image floconneuse</a:t>
            </a:r>
          </a:p>
          <a:p>
            <a:pPr>
              <a:buClr>
                <a:schemeClr val="accent2">
                  <a:lumMod val="75000"/>
                </a:schemeClr>
              </a:buClr>
              <a:buNone/>
            </a:pPr>
            <a:r>
              <a:rPr lang="fr-FR" sz="2000" dirty="0" smtClean="0"/>
              <a:t>	      rebord basilaire siège d’épaississement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diffusées</a:t>
            </a: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4" descr="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5" y="2232033"/>
            <a:ext cx="1928826" cy="2768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428868"/>
            <a:ext cx="8229600" cy="4286280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fr-FR" sz="2000" b="1" dirty="0" smtClean="0"/>
              <a:t>Phase de séquestration: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Passage à la chronicité.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Disparition de la douleur.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Persistance de la tuméfaction et le trismus.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Signe de Vincent persiste.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Persistance de la mobilité dentaire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Rx: images radio opaques entourées de liserés radio claires.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diffusées</a:t>
            </a: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Ostéite diffusée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smtClean="0"/>
              <a:t>Séquestre individualisé</a:t>
            </a:r>
            <a:endParaRPr lang="fr-FR" dirty="0"/>
          </a:p>
        </p:txBody>
      </p:sp>
      <p:pic>
        <p:nvPicPr>
          <p:cNvPr id="5" name="Picture 8" descr="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52025"/>
            <a:ext cx="7480300" cy="3217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3071810"/>
            <a:ext cx="8229600" cy="1785950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fr-FR" sz="2000" b="1" dirty="0" smtClean="0"/>
              <a:t>Phase de réparation: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Dure plusieurs mois.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Assèchement et fermeture des fistules.</a:t>
            </a:r>
          </a:p>
          <a:p>
            <a:pPr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FR" sz="2000" dirty="0" smtClean="0"/>
              <a:t>Consolidation des dents.</a:t>
            </a:r>
          </a:p>
          <a:p>
            <a:pPr>
              <a:buClr>
                <a:schemeClr val="accent2">
                  <a:lumMod val="75000"/>
                </a:schemeClr>
              </a:buCl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28596" y="1142984"/>
            <a:ext cx="3714776" cy="571504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diffusées</a:t>
            </a:r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Ostéites de cause locale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2638044" y="2708920"/>
            <a:ext cx="4022188" cy="1584176"/>
          </a:xfrm>
          <a:prstGeom prst="foldedCorner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Ostéites de cause générale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85804" y="2214554"/>
            <a:ext cx="8229600" cy="257176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2000" dirty="0" smtClean="0"/>
              <a:t>Rare.</a:t>
            </a:r>
          </a:p>
          <a:p>
            <a:pPr>
              <a:buFontTx/>
              <a:buChar char="-"/>
            </a:pPr>
            <a:r>
              <a:rPr lang="fr-FR" sz="2000" dirty="0" smtClean="0"/>
              <a:t>Mauvaise application de l’anhydride arsénieux.</a:t>
            </a:r>
          </a:p>
          <a:p>
            <a:pPr>
              <a:buFontTx/>
              <a:buChar char="-"/>
            </a:pPr>
            <a:r>
              <a:rPr lang="fr-FR" sz="2000" dirty="0" smtClean="0"/>
              <a:t>Signe d’une </a:t>
            </a:r>
            <a:r>
              <a:rPr lang="fr-FR" sz="2000" dirty="0" err="1" smtClean="0"/>
              <a:t>desmodontite</a:t>
            </a:r>
            <a:r>
              <a:rPr lang="fr-FR" sz="2000" dirty="0" smtClean="0"/>
              <a:t>.</a:t>
            </a:r>
          </a:p>
          <a:p>
            <a:pPr>
              <a:buFontTx/>
              <a:buChar char="-"/>
            </a:pPr>
            <a:r>
              <a:rPr lang="fr-FR" sz="2000" dirty="0" smtClean="0"/>
              <a:t>Gencive violacée presque noirâtre.</a:t>
            </a:r>
          </a:p>
          <a:p>
            <a:pPr>
              <a:buFontTx/>
              <a:buChar char="-"/>
            </a:pPr>
            <a:r>
              <a:rPr lang="fr-FR" sz="2000" dirty="0" smtClean="0"/>
              <a:t>Apparition d’une zone de nécrose osseuse périalvéolaire.</a:t>
            </a:r>
          </a:p>
          <a:p>
            <a:pPr>
              <a:buFontTx/>
              <a:buChar char="-"/>
            </a:pPr>
            <a:r>
              <a:rPr lang="fr-FR" sz="2000" dirty="0" smtClean="0"/>
              <a:t>Elimination d’un séquestre.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Ostéites de causes exogènes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rganigramme : Alternative 6"/>
          <p:cNvSpPr/>
          <p:nvPr/>
        </p:nvSpPr>
        <p:spPr>
          <a:xfrm>
            <a:off x="3071802" y="1357298"/>
            <a:ext cx="3286148" cy="642942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Ostéite arsenicale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3" descr="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9669" y="4786322"/>
            <a:ext cx="3082925" cy="202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4711723"/>
            <a:ext cx="3179762" cy="207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85804" y="2928934"/>
            <a:ext cx="8229600" cy="25717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accent1"/>
                </a:solidFill>
              </a:rPr>
              <a:t>Définition</a:t>
            </a:r>
            <a:r>
              <a:rPr lang="fr-FR" sz="2000" dirty="0" smtClean="0"/>
              <a:t>:</a:t>
            </a:r>
          </a:p>
          <a:p>
            <a:pPr algn="ctr">
              <a:buNone/>
            </a:pPr>
            <a:r>
              <a:rPr lang="fr-FR" dirty="0" smtClean="0"/>
              <a:t>Ostéite qui fait suite à des  radiations ionisantes égale ou sup à 40gys d’une tumeur maligne cervico faciale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Ostéites de causes exogènes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rganigramme : Alternative 6"/>
          <p:cNvSpPr/>
          <p:nvPr/>
        </p:nvSpPr>
        <p:spPr>
          <a:xfrm>
            <a:off x="3071802" y="1357298"/>
            <a:ext cx="3286148" cy="642942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ORN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85804" y="2928934"/>
            <a:ext cx="4157634" cy="214314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accent1"/>
                </a:solidFill>
              </a:rPr>
              <a:t>Clinique</a:t>
            </a:r>
            <a:r>
              <a:rPr lang="fr-FR" sz="2000" dirty="0" smtClean="0"/>
              <a:t>:</a:t>
            </a:r>
          </a:p>
          <a:p>
            <a:pPr>
              <a:buNone/>
            </a:pPr>
            <a:r>
              <a:rPr lang="fr-FR" sz="2200" dirty="0" smtClean="0"/>
              <a:t>- Dénudation douloureuse.</a:t>
            </a:r>
          </a:p>
          <a:p>
            <a:pPr>
              <a:buNone/>
            </a:pPr>
            <a:r>
              <a:rPr lang="fr-FR" sz="2200" dirty="0" smtClean="0"/>
              <a:t>- Ulcération à contours irréguliers, fond grisâtre.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Ostéites de causes exogènes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rganigramme : Alternative 6"/>
          <p:cNvSpPr/>
          <p:nvPr/>
        </p:nvSpPr>
        <p:spPr>
          <a:xfrm>
            <a:off x="3071802" y="1357298"/>
            <a:ext cx="3286148" cy="642942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ORN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2610" y="2538423"/>
            <a:ext cx="3181356" cy="367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85804" y="2500306"/>
            <a:ext cx="8015286" cy="2500330"/>
          </a:xfrm>
        </p:spPr>
        <p:txBody>
          <a:bodyPr>
            <a:normAutofit/>
          </a:bodyPr>
          <a:lstStyle/>
          <a:p>
            <a:pPr>
              <a:buFont typeface="Lucida Sans Unicode" pitchFamily="34" charset="0"/>
              <a:buChar char="⇒"/>
            </a:pPr>
            <a:r>
              <a:rPr lang="fr-FR" sz="2000" b="1" i="1" dirty="0" smtClean="0"/>
              <a:t>ORN précoce:</a:t>
            </a:r>
          </a:p>
          <a:p>
            <a:pPr>
              <a:buFontTx/>
              <a:buChar char="-"/>
            </a:pPr>
            <a:r>
              <a:rPr lang="fr-FR" sz="2000" dirty="0" smtClean="0"/>
              <a:t>Irradiation récente.</a:t>
            </a:r>
          </a:p>
          <a:p>
            <a:pPr>
              <a:buFontTx/>
              <a:buChar char="-"/>
            </a:pPr>
            <a:r>
              <a:rPr lang="fr-FR" sz="2000" dirty="0" smtClean="0"/>
              <a:t>Liée à une sensibilité ou à une faute technique:</a:t>
            </a:r>
          </a:p>
          <a:p>
            <a:pPr>
              <a:buNone/>
            </a:pPr>
            <a:r>
              <a:rPr lang="fr-FR" sz="2000" dirty="0" smtClean="0"/>
              <a:t>			∙Préparation insuffisante avant irradiation</a:t>
            </a:r>
          </a:p>
          <a:p>
            <a:pPr>
              <a:buNone/>
            </a:pPr>
            <a:r>
              <a:rPr lang="fr-FR" sz="2000" dirty="0" smtClean="0"/>
              <a:t>			∙Irradiation précoce</a:t>
            </a:r>
          </a:p>
          <a:p>
            <a:pPr>
              <a:buNone/>
            </a:pPr>
            <a:r>
              <a:rPr lang="fr-FR" sz="2000" dirty="0" smtClean="0"/>
              <a:t>			∙Erreur de dosage ou technique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Ostéites de causes exogènes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rganigramme : Alternative 6"/>
          <p:cNvSpPr/>
          <p:nvPr/>
        </p:nvSpPr>
        <p:spPr>
          <a:xfrm>
            <a:off x="3071802" y="1357298"/>
            <a:ext cx="3286148" cy="642942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ORN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57242" y="3643314"/>
            <a:ext cx="8015286" cy="1357322"/>
          </a:xfrm>
        </p:spPr>
        <p:txBody>
          <a:bodyPr>
            <a:normAutofit/>
          </a:bodyPr>
          <a:lstStyle/>
          <a:p>
            <a:pPr>
              <a:buFont typeface="Lucida Sans Unicode" pitchFamily="34" charset="0"/>
              <a:buChar char="⇒"/>
            </a:pPr>
            <a:r>
              <a:rPr lang="fr-FR" sz="2000" b="1" i="1" dirty="0" smtClean="0"/>
              <a:t>ORN tardive:</a:t>
            </a:r>
          </a:p>
          <a:p>
            <a:pPr>
              <a:buFontTx/>
              <a:buChar char="-"/>
            </a:pPr>
            <a:r>
              <a:rPr lang="fr-FR" sz="2000" dirty="0" smtClean="0"/>
              <a:t>03 ans après la radiothérapie.</a:t>
            </a:r>
          </a:p>
          <a:p>
            <a:pPr>
              <a:buFontTx/>
              <a:buChar char="-"/>
            </a:pPr>
            <a:r>
              <a:rPr lang="fr-FR" sz="2000" dirty="0" smtClean="0"/>
              <a:t>Une étiologie traumatique ou infectieuse est incriminée.</a:t>
            </a:r>
          </a:p>
          <a:p>
            <a:pPr>
              <a:buNone/>
            </a:pPr>
            <a:endParaRPr lang="fr-FR" sz="20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Ostéites de causes exogènes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rganigramme : Alternative 6"/>
          <p:cNvSpPr/>
          <p:nvPr/>
        </p:nvSpPr>
        <p:spPr>
          <a:xfrm>
            <a:off x="3071802" y="1357298"/>
            <a:ext cx="3286148" cy="642942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ORN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000100" y="1643050"/>
            <a:ext cx="678661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Anatomie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071802" y="2357430"/>
            <a:ext cx="2357454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Mandibule </a:t>
            </a:r>
            <a:endParaRPr lang="fr-FR" dirty="0"/>
          </a:p>
        </p:txBody>
      </p:sp>
      <p:pic>
        <p:nvPicPr>
          <p:cNvPr id="9" name="Espace réservé du contenu 8" descr="anatomi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47492"/>
          <a:stretch>
            <a:fillRect/>
          </a:stretch>
        </p:blipFill>
        <p:spPr>
          <a:xfrm>
            <a:off x="2500298" y="3286124"/>
            <a:ext cx="4286280" cy="30718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85804" y="2928934"/>
            <a:ext cx="8158162" cy="18573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accent1"/>
                </a:solidFill>
              </a:rPr>
              <a:t>Radio</a:t>
            </a:r>
            <a:r>
              <a:rPr lang="fr-FR" sz="2000" dirty="0" smtClean="0"/>
              <a:t>:</a:t>
            </a:r>
          </a:p>
          <a:p>
            <a:pPr>
              <a:buNone/>
            </a:pPr>
            <a:r>
              <a:rPr lang="fr-FR" sz="2200" dirty="0" smtClean="0"/>
              <a:t>- Au début, image banale de décalcification.</a:t>
            </a:r>
          </a:p>
          <a:p>
            <a:pPr>
              <a:buNone/>
            </a:pPr>
            <a:r>
              <a:rPr lang="fr-FR" sz="2200" dirty="0" smtClean="0"/>
              <a:t>- Au fur et à mesure, un séquestre se dessine.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Ostéites de causes exogènes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rganigramme : Alternative 6"/>
          <p:cNvSpPr/>
          <p:nvPr/>
        </p:nvSpPr>
        <p:spPr>
          <a:xfrm>
            <a:off x="3071802" y="1357298"/>
            <a:ext cx="3286148" cy="642942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ORN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Foyer d’ORN sur BH gauche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r-FR" dirty="0" smtClean="0"/>
              <a:t>Formation du séquestre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30720"/>
            <a:ext cx="4040188" cy="216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2837" y="1943894"/>
            <a:ext cx="34861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85804" y="2928934"/>
            <a:ext cx="8229600" cy="31432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accent1"/>
                </a:solidFill>
              </a:rPr>
              <a:t>Définition</a:t>
            </a:r>
            <a:r>
              <a:rPr lang="fr-FR" sz="2000" dirty="0" smtClean="0"/>
              <a:t>:</a:t>
            </a:r>
          </a:p>
          <a:p>
            <a:pPr algn="ctr">
              <a:buNone/>
            </a:pPr>
            <a:r>
              <a:rPr lang="fr-FR" dirty="0" smtClean="0"/>
              <a:t>« Développement inattendu d’os nécrotique dans la cavité buccale chez un patient recevant un traitement par bisphosphonates et qui n’a pas reçu de radiothérapie de la tête et du cou ».</a:t>
            </a:r>
          </a:p>
          <a:p>
            <a:pPr algn="ctr">
              <a:buNone/>
            </a:pPr>
            <a:r>
              <a:rPr lang="fr-FR" sz="2000" dirty="0" smtClean="0">
                <a:solidFill>
                  <a:schemeClr val="accent5"/>
                </a:solidFill>
              </a:rPr>
              <a:t>Migliorati et al.</a:t>
            </a:r>
            <a:r>
              <a:rPr lang="fr-FR" dirty="0" smtClean="0"/>
              <a:t> 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Ostéites de causes exogènes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rganigramme : Alternative 6"/>
          <p:cNvSpPr/>
          <p:nvPr/>
        </p:nvSpPr>
        <p:spPr>
          <a:xfrm>
            <a:off x="3071802" y="1357298"/>
            <a:ext cx="3286148" cy="642942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Ostéites liées aux bisphosphonates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85804" y="3143248"/>
            <a:ext cx="8229600" cy="278608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accent1"/>
                </a:solidFill>
              </a:rPr>
              <a:t>Bisphosphonates</a:t>
            </a:r>
            <a:r>
              <a:rPr lang="fr-FR" sz="2000" dirty="0" smtClean="0"/>
              <a:t>: Indiqués dans le traitement de:</a:t>
            </a:r>
          </a:p>
          <a:p>
            <a:pPr>
              <a:buFontTx/>
              <a:buChar char="-"/>
            </a:pPr>
            <a:r>
              <a:rPr lang="fr-FR" sz="2000" dirty="0" smtClean="0"/>
              <a:t>Affection bénignes (ostéoporose, maladie de PAGET)</a:t>
            </a:r>
          </a:p>
          <a:p>
            <a:pPr>
              <a:buFontTx/>
              <a:buChar char="-"/>
            </a:pPr>
            <a:r>
              <a:rPr lang="fr-FR" sz="2000" dirty="0" smtClean="0"/>
              <a:t>Affections ostéolytiques malignes (métastase osseuse, myélome)</a:t>
            </a:r>
          </a:p>
          <a:p>
            <a:pPr>
              <a:buFontTx/>
              <a:buChar char="-"/>
            </a:pPr>
            <a:r>
              <a:rPr lang="fr-FR" sz="2000" dirty="0" smtClean="0"/>
              <a:t>Hypercalcémies malignes.</a:t>
            </a:r>
          </a:p>
          <a:p>
            <a:pPr>
              <a:buNone/>
            </a:pPr>
            <a:r>
              <a:rPr lang="fr-FR" sz="2000" dirty="0" smtClean="0"/>
              <a:t>Ce sont des inhibiteurs de la résorption osseuse.</a:t>
            </a:r>
          </a:p>
          <a:p>
            <a:pPr>
              <a:buNone/>
            </a:pPr>
            <a:r>
              <a:rPr lang="fr-FR" sz="2000" dirty="0" smtClean="0"/>
              <a:t>Il existe 2 types: non nitrogénés et nitrogénés.</a:t>
            </a:r>
          </a:p>
          <a:p>
            <a:pPr algn="just">
              <a:buNone/>
            </a:pPr>
            <a:endParaRPr lang="fr-FR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Ostéites de causes exogènes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rganigramme : Alternative 6"/>
          <p:cNvSpPr/>
          <p:nvPr/>
        </p:nvSpPr>
        <p:spPr>
          <a:xfrm>
            <a:off x="3071802" y="1357298"/>
            <a:ext cx="3286148" cy="642942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Ostéites liées aux bisphosphonates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85804" y="3143248"/>
            <a:ext cx="8229600" cy="278608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dirty="0" err="1" smtClean="0">
                <a:solidFill>
                  <a:schemeClr val="accent1"/>
                </a:solidFill>
              </a:rPr>
              <a:t>Bisphosphonates</a:t>
            </a:r>
            <a:r>
              <a:rPr lang="fr-FR" sz="2000" dirty="0" smtClean="0"/>
              <a:t>:</a:t>
            </a:r>
          </a:p>
          <a:p>
            <a:pPr>
              <a:buNone/>
            </a:pPr>
            <a:endParaRPr lang="fr-FR" sz="2000" dirty="0" smtClean="0"/>
          </a:p>
          <a:p>
            <a:pPr>
              <a:buFont typeface="Wingdings" pitchFamily="2" charset="2"/>
              <a:buChar char="Ø"/>
            </a:pPr>
            <a:r>
              <a:rPr lang="fr-FR" sz="2000" dirty="0" err="1" smtClean="0"/>
              <a:t>Bp</a:t>
            </a:r>
            <a:r>
              <a:rPr lang="fr-FR" sz="2000" dirty="0" smtClean="0"/>
              <a:t> non </a:t>
            </a:r>
            <a:r>
              <a:rPr lang="fr-FR" sz="2000" dirty="0" err="1" smtClean="0"/>
              <a:t>nitrogénés</a:t>
            </a:r>
            <a:r>
              <a:rPr lang="fr-FR" sz="2000" dirty="0" smtClean="0"/>
              <a:t>: </a:t>
            </a:r>
            <a:r>
              <a:rPr lang="fr-FR" sz="2000" dirty="0" err="1" smtClean="0"/>
              <a:t>etidronate</a:t>
            </a:r>
            <a:r>
              <a:rPr lang="fr-FR" sz="2000" dirty="0" smtClean="0"/>
              <a:t>, </a:t>
            </a:r>
            <a:r>
              <a:rPr lang="fr-FR" sz="2000" dirty="0" err="1" smtClean="0"/>
              <a:t>clodronate</a:t>
            </a:r>
            <a:endParaRPr lang="fr-FR" sz="2000" dirty="0" smtClean="0"/>
          </a:p>
          <a:p>
            <a:pPr>
              <a:buFont typeface="Wingdings" pitchFamily="2" charset="2"/>
              <a:buChar char="Ø"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Font typeface="Wingdings" pitchFamily="2" charset="2"/>
              <a:buChar char="Ø"/>
            </a:pPr>
            <a:r>
              <a:rPr lang="fr-FR" sz="2000" dirty="0" err="1" smtClean="0"/>
              <a:t>Amino</a:t>
            </a:r>
            <a:r>
              <a:rPr lang="fr-FR" sz="2000" dirty="0" smtClean="0"/>
              <a:t>-</a:t>
            </a:r>
            <a:r>
              <a:rPr lang="fr-FR" sz="2000" dirty="0" err="1" smtClean="0"/>
              <a:t>Bp</a:t>
            </a:r>
            <a:r>
              <a:rPr lang="fr-FR" sz="2000" dirty="0" smtClean="0"/>
              <a:t>: </a:t>
            </a:r>
            <a:r>
              <a:rPr lang="fr-FR" sz="2000" dirty="0" err="1" smtClean="0"/>
              <a:t>pamidronate</a:t>
            </a:r>
            <a:r>
              <a:rPr lang="fr-FR" sz="2000" dirty="0" smtClean="0"/>
              <a:t> , </a:t>
            </a:r>
            <a:r>
              <a:rPr lang="fr-FR" sz="2000" dirty="0" err="1" smtClean="0"/>
              <a:t>zolédronate</a:t>
            </a:r>
            <a:r>
              <a:rPr lang="fr-FR" sz="2000" dirty="0" smtClean="0"/>
              <a:t> </a:t>
            </a:r>
            <a:endParaRPr lang="fr-FR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Ostéites de causes exogènes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rganigramme : Alternative 6"/>
          <p:cNvSpPr/>
          <p:nvPr/>
        </p:nvSpPr>
        <p:spPr>
          <a:xfrm>
            <a:off x="3071802" y="1357298"/>
            <a:ext cx="3286148" cy="642942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Ostéites liées aux bisphosphonates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85804" y="2204864"/>
            <a:ext cx="8229600" cy="432048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fr-FR" sz="2000" dirty="0" smtClean="0"/>
          </a:p>
          <a:p>
            <a:pPr>
              <a:buFontTx/>
              <a:buNone/>
            </a:pPr>
            <a:r>
              <a:rPr lang="fr-FR" sz="2000" dirty="0" smtClean="0"/>
              <a:t>-asymptomatique </a:t>
            </a:r>
            <a:r>
              <a:rPr lang="fr-FR" sz="2000" dirty="0" err="1" smtClean="0"/>
              <a:t>pdt</a:t>
            </a:r>
            <a:r>
              <a:rPr lang="fr-FR" sz="2000" dirty="0" smtClean="0"/>
              <a:t> plusieurs semaines voire des mois .</a:t>
            </a:r>
          </a:p>
          <a:p>
            <a:pPr>
              <a:buFontTx/>
              <a:buNone/>
            </a:pPr>
            <a:r>
              <a:rPr lang="fr-FR" sz="2000" dirty="0" smtClean="0"/>
              <a:t>-exposition osseuse</a:t>
            </a:r>
          </a:p>
          <a:p>
            <a:pPr>
              <a:buFontTx/>
              <a:buNone/>
            </a:pPr>
            <a:r>
              <a:rPr lang="fr-FR" sz="2000" dirty="0" smtClean="0"/>
              <a:t>-plus ou moins douloureuse</a:t>
            </a:r>
          </a:p>
          <a:p>
            <a:pPr>
              <a:buFontTx/>
              <a:buNone/>
            </a:pPr>
            <a:r>
              <a:rPr lang="fr-FR" sz="2000" dirty="0" smtClean="0"/>
              <a:t>-sans tendance à la guérison spontanée</a:t>
            </a:r>
          </a:p>
          <a:p>
            <a:pPr>
              <a:buFontTx/>
              <a:buNone/>
            </a:pPr>
            <a:r>
              <a:rPr lang="fr-FR" sz="2000" dirty="0" smtClean="0"/>
              <a:t>-os blanc ou grisâtre</a:t>
            </a:r>
          </a:p>
          <a:p>
            <a:pPr>
              <a:buFontTx/>
              <a:buNone/>
            </a:pPr>
            <a:r>
              <a:rPr lang="fr-FR" sz="2000" dirty="0" smtClean="0"/>
              <a:t>-muqueuse </a:t>
            </a:r>
            <a:r>
              <a:rPr lang="fr-FR" sz="2000" dirty="0" err="1" smtClean="0"/>
              <a:t>oedématiée</a:t>
            </a:r>
            <a:r>
              <a:rPr lang="fr-FR" sz="2000" dirty="0" smtClean="0"/>
              <a:t>, érythémateuse ou ulcérée</a:t>
            </a:r>
          </a:p>
          <a:p>
            <a:pPr>
              <a:buFontTx/>
              <a:buNone/>
            </a:pPr>
            <a:r>
              <a:rPr lang="fr-FR" sz="2000" dirty="0" smtClean="0"/>
              <a:t>-suppurée ou non</a:t>
            </a:r>
          </a:p>
          <a:p>
            <a:pPr>
              <a:buFontTx/>
              <a:buNone/>
            </a:pPr>
            <a:r>
              <a:rPr lang="fr-FR" sz="2000" dirty="0" smtClean="0"/>
              <a:t>-mobilité dentaire</a:t>
            </a:r>
          </a:p>
          <a:p>
            <a:pPr>
              <a:buFontTx/>
              <a:buNone/>
            </a:pPr>
            <a:r>
              <a:rPr lang="fr-FR" sz="2000" dirty="0" smtClean="0"/>
              <a:t>-hypoesthésie</a:t>
            </a:r>
          </a:p>
          <a:p>
            <a:pPr>
              <a:buFontTx/>
              <a:buNone/>
            </a:pPr>
            <a:endParaRPr lang="fr-FR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clinique</a:t>
            </a:r>
            <a:endParaRPr lang="fr-FR" dirty="0"/>
          </a:p>
        </p:txBody>
      </p:sp>
      <p:sp>
        <p:nvSpPr>
          <p:cNvPr id="5" name="Carré corné 4"/>
          <p:cNvSpPr/>
          <p:nvPr/>
        </p:nvSpPr>
        <p:spPr>
          <a:xfrm>
            <a:off x="6215074" y="71414"/>
            <a:ext cx="2857520" cy="642942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Ostéites de causes exogènes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rganigramme : Alternative 6"/>
          <p:cNvSpPr/>
          <p:nvPr/>
        </p:nvSpPr>
        <p:spPr>
          <a:xfrm>
            <a:off x="3071802" y="1357298"/>
            <a:ext cx="3286148" cy="642942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Ostéites liées aux bisphosphonates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Ostéonécrose sous bisphosphonates</a:t>
            </a:r>
            <a:endParaRPr lang="fr-FR" dirty="0"/>
          </a:p>
        </p:txBody>
      </p:sp>
      <p:pic>
        <p:nvPicPr>
          <p:cNvPr id="5" name="Espace réservé du contenu 4" descr="Biphosphonates.bmp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714612" y="1455876"/>
            <a:ext cx="4071965" cy="26160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nécrose biphosphonate.g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b="14308"/>
          <a:stretch>
            <a:fillRect/>
          </a:stretch>
        </p:blipFill>
        <p:spPr>
          <a:xfrm>
            <a:off x="2428860" y="1565278"/>
            <a:ext cx="4572031" cy="29438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Complications et séquelles</a:t>
            </a:r>
            <a:endParaRPr lang="fr-FR" dirty="0"/>
          </a:p>
        </p:txBody>
      </p:sp>
      <p:sp>
        <p:nvSpPr>
          <p:cNvPr id="4" name="Rogner un rectangle avec un coin diagonal 3"/>
          <p:cNvSpPr/>
          <p:nvPr/>
        </p:nvSpPr>
        <p:spPr>
          <a:xfrm>
            <a:off x="2928926" y="1357298"/>
            <a:ext cx="3071834" cy="428628"/>
          </a:xfrm>
          <a:prstGeom prst="snip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Complications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fr-FR" sz="2800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Complications précoces</a:t>
            </a:r>
            <a:r>
              <a:rPr lang="fr-FR" sz="2800" dirty="0" smtClean="0">
                <a:cs typeface="Times New Roman" pitchFamily="18" charset="0"/>
              </a:rPr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 smtClean="0">
                <a:cs typeface="Times New Roman" pitchFamily="18" charset="0"/>
              </a:rPr>
              <a:t>                  -locales: cellulite, sinusite.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 smtClean="0">
                <a:cs typeface="Times New Roman" pitchFamily="18" charset="0"/>
              </a:rPr>
              <a:t>                  -régionales: phlegmon Orbitaire, thrombophlébite de la veine faciale, arthrite TM.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 smtClean="0">
                <a:cs typeface="Times New Roman" pitchFamily="18" charset="0"/>
              </a:rPr>
              <a:t>                  -générales: septicémie, endocardite.</a:t>
            </a:r>
          </a:p>
          <a:p>
            <a:pPr>
              <a:lnSpc>
                <a:spcPct val="90000"/>
              </a:lnSpc>
              <a:buNone/>
            </a:pPr>
            <a:r>
              <a:rPr lang="fr-FR" sz="2800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Complications secondaires</a:t>
            </a:r>
            <a:r>
              <a:rPr lang="fr-FR" sz="2800" dirty="0" smtClean="0">
                <a:cs typeface="Times New Roman" pitchFamily="18" charset="0"/>
              </a:rPr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 smtClean="0">
                <a:cs typeface="Times New Roman" pitchFamily="18" charset="0"/>
              </a:rPr>
              <a:t>                 -fractures pathologiques.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 smtClean="0">
                <a:cs typeface="Times New Roman" pitchFamily="18" charset="0"/>
              </a:rPr>
              <a:t>                 -retard de consolidation.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 smtClean="0">
                <a:cs typeface="Times New Roman" pitchFamily="18" charset="0"/>
              </a:rPr>
              <a:t>                 -passage à la chronicité.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Complications tardives</a:t>
            </a:r>
            <a:r>
              <a:rPr lang="fr-FR" sz="2800" dirty="0" smtClean="0">
                <a:cs typeface="Times New Roman" pitchFamily="18" charset="0"/>
              </a:rPr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 smtClean="0">
                <a:cs typeface="Times New Roman" pitchFamily="18" charset="0"/>
              </a:rPr>
              <a:t>                 -</a:t>
            </a:r>
            <a:r>
              <a:rPr lang="fr-FR" sz="2800" dirty="0" err="1" smtClean="0">
                <a:cs typeface="Times New Roman" pitchFamily="18" charset="0"/>
              </a:rPr>
              <a:t>pseudoarthrose</a:t>
            </a:r>
            <a:r>
              <a:rPr lang="fr-FR" sz="2800" dirty="0" smtClean="0">
                <a:cs typeface="Times New Roman" pitchFamily="18" charset="0"/>
              </a:rPr>
              <a:t>, RAA…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pathologique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857232"/>
            <a:ext cx="5286412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000100" y="1643050"/>
            <a:ext cx="678661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Anatomie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071802" y="2357430"/>
            <a:ext cx="2357454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Mandibule 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8903" y="3429000"/>
            <a:ext cx="42576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3143249"/>
            <a:ext cx="8229600" cy="2428891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dirty="0" smtClean="0"/>
              <a:t>Pertes de substances.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Séquelles fonctionnelles dues à une constriction permanente des mâchoires.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Troubles de la croissance chez l’enfant.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Séquelles esthétiques par atrophie ou hypertrophie faciale.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Persistance de l’hypoesthésie labio-mentonnière.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Complications et séquelles</a:t>
            </a:r>
            <a:endParaRPr lang="fr-FR" dirty="0"/>
          </a:p>
        </p:txBody>
      </p:sp>
      <p:sp>
        <p:nvSpPr>
          <p:cNvPr id="4" name="Rogner un rectangle avec un coin diagonal 3"/>
          <p:cNvSpPr/>
          <p:nvPr/>
        </p:nvSpPr>
        <p:spPr>
          <a:xfrm>
            <a:off x="2928926" y="1357298"/>
            <a:ext cx="3071834" cy="428628"/>
          </a:xfrm>
          <a:prstGeom prst="snip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Séquelles  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278608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Éliminer tout ce qui n’est pas osseux:</a:t>
            </a:r>
            <a:endParaRPr lang="fr-FR" sz="2000" dirty="0" smtClean="0"/>
          </a:p>
          <a:p>
            <a:pPr>
              <a:buFontTx/>
              <a:buChar char="-"/>
            </a:pPr>
            <a:r>
              <a:rPr lang="fr-FR" sz="1800" dirty="0" smtClean="0"/>
              <a:t>Accidents d’évolution des DDS (trismus, signe de Vincent, séquestre).</a:t>
            </a:r>
          </a:p>
          <a:p>
            <a:pPr>
              <a:buFontTx/>
              <a:buChar char="-"/>
            </a:pPr>
            <a:r>
              <a:rPr lang="fr-FR" sz="1800" dirty="0" smtClean="0"/>
              <a:t>Granulomes et kystes surinfectés (radio).</a:t>
            </a:r>
          </a:p>
          <a:p>
            <a:pPr>
              <a:buFontTx/>
              <a:buChar char="-"/>
            </a:pPr>
            <a:r>
              <a:rPr lang="fr-FR" sz="1800" dirty="0" smtClean="0"/>
              <a:t>Cellulites.</a:t>
            </a:r>
          </a:p>
          <a:p>
            <a:pPr>
              <a:buFontTx/>
              <a:buChar char="-"/>
            </a:pPr>
            <a:r>
              <a:rPr lang="fr-FR" sz="1800" dirty="0" smtClean="0"/>
              <a:t>Pathologies des glandes salivaires.</a:t>
            </a:r>
          </a:p>
          <a:p>
            <a:pPr>
              <a:buFontTx/>
              <a:buChar char="-"/>
            </a:pPr>
            <a:r>
              <a:rPr lang="fr-FR" sz="1800" dirty="0" smtClean="0"/>
              <a:t>Sinusites</a:t>
            </a:r>
          </a:p>
          <a:p>
            <a:pPr>
              <a:buFontTx/>
              <a:buChar char="-"/>
            </a:pPr>
            <a:r>
              <a:rPr lang="fr-FR" sz="1800" dirty="0" smtClean="0"/>
              <a:t>-thrombophlébite</a:t>
            </a:r>
          </a:p>
          <a:p>
            <a:pPr>
              <a:buNone/>
            </a:pPr>
            <a:endParaRPr lang="fr-FR" sz="18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Diagnostic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500298" y="1214422"/>
            <a:ext cx="3857652" cy="42862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Diagnostic différentiel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2928926" y="1928802"/>
            <a:ext cx="3071834" cy="500066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Ostéites de cause locale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50046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Éliminer tout ce qui n’est pas inflammatoire:</a:t>
            </a:r>
          </a:p>
          <a:p>
            <a:pPr>
              <a:buFontTx/>
              <a:buChar char="-"/>
            </a:pPr>
            <a:r>
              <a:rPr lang="fr-FR" sz="1800" dirty="0" smtClean="0"/>
              <a:t>Tumeurs bénignes ostéolytiques des maxillaires.</a:t>
            </a:r>
          </a:p>
          <a:p>
            <a:pPr>
              <a:buNone/>
            </a:pPr>
            <a:endParaRPr lang="fr-FR" sz="1800" dirty="0" smtClean="0"/>
          </a:p>
          <a:p>
            <a:pPr>
              <a:buFontTx/>
              <a:buChar char="-"/>
            </a:pPr>
            <a:r>
              <a:rPr lang="fr-FR" sz="1800" dirty="0" smtClean="0"/>
              <a:t>Ostéosarcome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Diagnostic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500298" y="1214422"/>
            <a:ext cx="3857652" cy="42862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Diagnostic différentiel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2928926" y="1928802"/>
            <a:ext cx="3071834" cy="500066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Ostéites de cause locale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214314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Éliminer tout ce qui n’est pas de cause locale:</a:t>
            </a:r>
          </a:p>
          <a:p>
            <a:pPr>
              <a:buFontTx/>
              <a:buChar char="-"/>
            </a:pPr>
            <a:r>
              <a:rPr lang="fr-FR" sz="1800" dirty="0" smtClean="0"/>
              <a:t>Ostéite secondaire à une infection spécifique.</a:t>
            </a:r>
          </a:p>
          <a:p>
            <a:pPr>
              <a:buFontTx/>
              <a:buChar char="-"/>
            </a:pPr>
            <a:r>
              <a:rPr lang="fr-FR" sz="1800" dirty="0" smtClean="0"/>
              <a:t>Ostéomyélite.</a:t>
            </a:r>
          </a:p>
          <a:p>
            <a:pPr>
              <a:buFontTx/>
              <a:buChar char="-"/>
            </a:pPr>
            <a:r>
              <a:rPr lang="fr-FR" sz="1800" dirty="0" smtClean="0"/>
              <a:t>Ostéopathies hématogènes (Drépanocytose et thalassémie).</a:t>
            </a:r>
          </a:p>
          <a:p>
            <a:pPr>
              <a:buFontTx/>
              <a:buChar char="-"/>
            </a:pPr>
            <a:r>
              <a:rPr lang="fr-FR" sz="1800" dirty="0" err="1" smtClean="0"/>
              <a:t>Ostéoradionécrose</a:t>
            </a:r>
            <a:r>
              <a:rPr lang="fr-FR" sz="1800" dirty="0" smtClean="0"/>
              <a:t>, </a:t>
            </a:r>
            <a:r>
              <a:rPr lang="fr-FR" sz="1800" dirty="0" err="1" smtClean="0"/>
              <a:t>ostéochimionécrose</a:t>
            </a:r>
            <a:endParaRPr lang="fr-FR" sz="1800" dirty="0" smtClean="0"/>
          </a:p>
          <a:p>
            <a:pPr>
              <a:buNone/>
            </a:pPr>
            <a:endParaRPr lang="fr-FR" sz="18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Diagnostic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500298" y="1214422"/>
            <a:ext cx="3857652" cy="42862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Diagnostic différentiel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2928926" y="1928802"/>
            <a:ext cx="3071834" cy="500066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Ostéites de cause locale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3000396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Comporte:</a:t>
            </a:r>
          </a:p>
          <a:p>
            <a:pPr>
              <a:buFontTx/>
              <a:buChar char="-"/>
            </a:pPr>
            <a:r>
              <a:rPr lang="fr-FR" sz="2000" dirty="0" smtClean="0"/>
              <a:t>Hygiène bucco dentaire.</a:t>
            </a:r>
          </a:p>
          <a:p>
            <a:pPr>
              <a:buFontTx/>
              <a:buChar char="-"/>
            </a:pPr>
            <a:r>
              <a:rPr lang="fr-FR" sz="2000" dirty="0" smtClean="0"/>
              <a:t>Asepsie.</a:t>
            </a:r>
          </a:p>
          <a:p>
            <a:pPr>
              <a:buFontTx/>
              <a:buChar char="-"/>
            </a:pPr>
            <a:r>
              <a:rPr lang="fr-FR" sz="2000" dirty="0" smtClean="0"/>
              <a:t>ATBprophylaxie.</a:t>
            </a:r>
          </a:p>
          <a:p>
            <a:pPr>
              <a:buFontTx/>
              <a:buChar char="-"/>
            </a:pPr>
            <a:r>
              <a:rPr lang="fr-FR" sz="2000" dirty="0" smtClean="0"/>
              <a:t>Remise en état de la cavité buccale.</a:t>
            </a:r>
          </a:p>
          <a:p>
            <a:pPr>
              <a:buFontTx/>
              <a:buChar char="-"/>
            </a:pPr>
            <a:r>
              <a:rPr lang="fr-FR" sz="2000" dirty="0" smtClean="0"/>
              <a:t>Extraction non traumatisante.</a:t>
            </a:r>
          </a:p>
          <a:p>
            <a:pPr>
              <a:buFontTx/>
              <a:buChar char="-"/>
            </a:pPr>
            <a:r>
              <a:rPr lang="fr-FR" sz="2000" dirty="0" smtClean="0"/>
              <a:t>Révision systématique de l’alvéole.</a:t>
            </a: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2643174" y="1142984"/>
            <a:ext cx="3929090" cy="500066"/>
          </a:xfrm>
          <a:prstGeom prst="round2DiagRect">
            <a:avLst>
              <a:gd name="adj1" fmla="val 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Traitement préventif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643182"/>
            <a:ext cx="8229600" cy="2643206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A pour </a:t>
            </a:r>
            <a:r>
              <a:rPr lang="fr-FR" dirty="0" smtClean="0">
                <a:solidFill>
                  <a:schemeClr val="accent2"/>
                </a:solidFill>
              </a:rPr>
              <a:t>but:</a:t>
            </a:r>
          </a:p>
          <a:p>
            <a:pPr>
              <a:buNone/>
            </a:pPr>
            <a:r>
              <a:rPr lang="fr-FR" dirty="0" smtClean="0">
                <a:solidFill>
                  <a:schemeClr val="accent2"/>
                </a:solidFill>
              </a:rPr>
              <a:t>→</a:t>
            </a:r>
            <a:r>
              <a:rPr lang="fr-FR" dirty="0" smtClean="0"/>
              <a:t>Traitement précoce.</a:t>
            </a:r>
          </a:p>
          <a:p>
            <a:pPr>
              <a:buNone/>
            </a:pPr>
            <a:r>
              <a:rPr lang="fr-FR" dirty="0" smtClean="0">
                <a:solidFill>
                  <a:schemeClr val="accent2"/>
                </a:solidFill>
              </a:rPr>
              <a:t>→</a:t>
            </a:r>
            <a:r>
              <a:rPr lang="fr-FR" dirty="0" smtClean="0"/>
              <a:t>Eviter les complications.</a:t>
            </a:r>
          </a:p>
          <a:p>
            <a:pPr>
              <a:buNone/>
            </a:pPr>
            <a:r>
              <a:rPr lang="fr-FR" dirty="0" smtClean="0">
                <a:solidFill>
                  <a:schemeClr val="accent2"/>
                </a:solidFill>
              </a:rPr>
              <a:t>→</a:t>
            </a:r>
            <a:r>
              <a:rPr lang="fr-FR" dirty="0" smtClean="0"/>
              <a:t>Limiter les séquelles.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2643174" y="1214422"/>
            <a:ext cx="3929090" cy="500066"/>
          </a:xfrm>
          <a:prstGeom prst="round2DiagRect">
            <a:avLst>
              <a:gd name="adj1" fmla="val 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Traitement curatif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avec flèche 16"/>
          <p:cNvCxnSpPr/>
          <p:nvPr/>
        </p:nvCxnSpPr>
        <p:spPr>
          <a:xfrm>
            <a:off x="4572000" y="1714489"/>
            <a:ext cx="2571768" cy="114300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rot="10800000" flipV="1">
            <a:off x="2143108" y="1714488"/>
            <a:ext cx="2000264" cy="121444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0034" y="2928934"/>
            <a:ext cx="8229600" cy="3292671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		Médical	    			chirurgical	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2643174" y="1214422"/>
            <a:ext cx="3929090" cy="500066"/>
          </a:xfrm>
          <a:prstGeom prst="round2DiagRect">
            <a:avLst>
              <a:gd name="adj1" fmla="val 0"/>
              <a:gd name="adj2" fmla="val 50000"/>
            </a:avLst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Traitement curatif</a:t>
            </a:r>
            <a:endParaRPr lang="fr-FR" dirty="0"/>
          </a:p>
        </p:txBody>
      </p:sp>
      <p:sp>
        <p:nvSpPr>
          <p:cNvPr id="21" name="Flèche droite rayée 20"/>
          <p:cNvSpPr/>
          <p:nvPr/>
        </p:nvSpPr>
        <p:spPr>
          <a:xfrm rot="5400000">
            <a:off x="1821637" y="3536157"/>
            <a:ext cx="500066" cy="142876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1785918" y="3929066"/>
            <a:ext cx="6858048" cy="24288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285984" y="4309126"/>
            <a:ext cx="6357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/>
              <a:t> Contre l’infection: ATB basé sur un ATBgramme.</a:t>
            </a:r>
          </a:p>
          <a:p>
            <a:pPr>
              <a:buFontTx/>
              <a:buChar char="-"/>
            </a:pPr>
            <a:r>
              <a:rPr lang="fr-FR" dirty="0" smtClean="0"/>
              <a:t> Contre la douleur: antalgique + BDB.</a:t>
            </a:r>
          </a:p>
          <a:p>
            <a:pPr>
              <a:buFontTx/>
              <a:buChar char="-"/>
            </a:pPr>
            <a:r>
              <a:rPr lang="fr-FR" dirty="0" smtClean="0"/>
              <a:t> Contre la contraction musculaire.</a:t>
            </a:r>
          </a:p>
          <a:p>
            <a:pPr>
              <a:buFontTx/>
              <a:buChar char="-"/>
            </a:pPr>
            <a:r>
              <a:rPr lang="fr-FR" dirty="0" smtClean="0"/>
              <a:t> Renforçateurs de terrain.</a:t>
            </a:r>
          </a:p>
          <a:p>
            <a:pPr>
              <a:buFontTx/>
              <a:buChar char="-"/>
            </a:pPr>
            <a:r>
              <a:rPr lang="fr-FR" dirty="0" smtClean="0"/>
              <a:t> Oxygénothérapie hyperbare.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avec flèche 16"/>
          <p:cNvCxnSpPr>
            <a:stCxn id="4" idx="1"/>
          </p:cNvCxnSpPr>
          <p:nvPr/>
        </p:nvCxnSpPr>
        <p:spPr>
          <a:xfrm rot="16200000" flipH="1">
            <a:off x="5304239" y="1017967"/>
            <a:ext cx="1214446" cy="260748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rot="10800000" flipV="1">
            <a:off x="2143108" y="1714488"/>
            <a:ext cx="2000264" cy="121444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0034" y="2928934"/>
            <a:ext cx="8229600" cy="3292671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		Médical	    			  chirurgical	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2643174" y="1214422"/>
            <a:ext cx="3929090" cy="500066"/>
          </a:xfrm>
          <a:prstGeom prst="round2DiagRect">
            <a:avLst>
              <a:gd name="adj1" fmla="val 0"/>
              <a:gd name="adj2" fmla="val 50000"/>
            </a:avLst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Traitement curatif</a:t>
            </a:r>
            <a:endParaRPr lang="fr-FR" dirty="0"/>
          </a:p>
        </p:txBody>
      </p:sp>
      <p:sp>
        <p:nvSpPr>
          <p:cNvPr id="21" name="Flèche droite rayée 20"/>
          <p:cNvSpPr/>
          <p:nvPr/>
        </p:nvSpPr>
        <p:spPr>
          <a:xfrm rot="5400000">
            <a:off x="6965173" y="3536157"/>
            <a:ext cx="500066" cy="142876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1285852" y="3929066"/>
            <a:ext cx="6858048" cy="24288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571604" y="4309126"/>
            <a:ext cx="6357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/>
              <a:t> Etiologique (trt conservateur, résection apicale, extraction)</a:t>
            </a:r>
          </a:p>
          <a:p>
            <a:pPr>
              <a:buFontTx/>
              <a:buChar char="-"/>
            </a:pPr>
            <a:r>
              <a:rPr lang="fr-FR" dirty="0" smtClean="0"/>
              <a:t> Drainage endo ou exobuccal.</a:t>
            </a:r>
          </a:p>
          <a:p>
            <a:pPr>
              <a:buFontTx/>
              <a:buChar char="-"/>
            </a:pPr>
            <a:r>
              <a:rPr lang="fr-FR" dirty="0" smtClean="0"/>
              <a:t> Séquestrectomie.</a:t>
            </a:r>
          </a:p>
          <a:p>
            <a:pPr>
              <a:buFontTx/>
              <a:buChar char="-"/>
            </a:pPr>
            <a:r>
              <a:rPr lang="fr-FR" dirty="0" smtClean="0"/>
              <a:t> Traitement des séquelles.</a:t>
            </a:r>
          </a:p>
          <a:p>
            <a:pPr>
              <a:buFontTx/>
              <a:buChar char="-"/>
            </a:pPr>
            <a:r>
              <a:rPr lang="fr-FR" dirty="0" smtClean="0"/>
              <a:t> Restauration prothétique.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928813"/>
          <a:ext cx="8229600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43164"/>
                <a:gridCol w="56864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haroni" pitchFamily="2" charset="-79"/>
                          <a:cs typeface="Aharoni" pitchFamily="2" charset="-79"/>
                        </a:rPr>
                        <a:t>Forme</a:t>
                      </a:r>
                      <a:endParaRPr lang="fr-FR" dirty="0"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lnR w="12700" cmpd="sng">
                      <a:noFill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haroni" pitchFamily="2" charset="-79"/>
                          <a:cs typeface="Aharoni" pitchFamily="2" charset="-79"/>
                        </a:rPr>
                        <a:t>Traitement </a:t>
                      </a:r>
                      <a:endParaRPr lang="fr-FR" dirty="0"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2643174" y="1214422"/>
            <a:ext cx="3929090" cy="500066"/>
          </a:xfrm>
          <a:prstGeom prst="round2DiagRect">
            <a:avLst>
              <a:gd name="adj1" fmla="val 0"/>
              <a:gd name="adj2" fmla="val 50000"/>
            </a:avLst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Indications thérapeutiques</a:t>
            </a:r>
            <a:endParaRPr lang="fr-FR" dirty="0"/>
          </a:p>
        </p:txBody>
      </p:sp>
      <p:graphicFrame>
        <p:nvGraphicFramePr>
          <p:cNvPr id="7" name="Group 40"/>
          <p:cNvGraphicFramePr>
            <a:graphicFrameLocks/>
          </p:cNvGraphicFramePr>
          <p:nvPr/>
        </p:nvGraphicFramePr>
        <p:xfrm>
          <a:off x="755650" y="2565400"/>
          <a:ext cx="7416750" cy="3646021"/>
        </p:xfrm>
        <a:graphic>
          <a:graphicData uri="http://schemas.openxmlformats.org/drawingml/2006/table">
            <a:tbl>
              <a:tblPr/>
              <a:tblGrid>
                <a:gridCol w="1941317"/>
                <a:gridCol w="5475433"/>
              </a:tblGrid>
              <a:tr h="7464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Ostéopériostite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ostéopériostose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soin de la dent causale ou extraction.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3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Abcès s/périosté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Drainage de la dent causale(trépanation, exo)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4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Alvéolite sèche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Lavage à l’aide d’un antiseptique.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Mise en place d’une mèche d’eugénol.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79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Alvéolite suppurée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Curetage alvéolaire sous anesthésie locale+</a:t>
                      </a:r>
                      <a:r>
                        <a:rPr kumimoji="0" lang="ar-D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lavage</a:t>
                      </a:r>
                      <a:r>
                        <a:rPr kumimoji="0" lang="ar-D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7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Syndrome de septum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Curetage sous anesthésie locale.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Lavage à l’eau oxygénée.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928813"/>
          <a:ext cx="8229600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43164"/>
                <a:gridCol w="56864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haroni" pitchFamily="2" charset="-79"/>
                          <a:cs typeface="Aharoni" pitchFamily="2" charset="-79"/>
                        </a:rPr>
                        <a:t>Forme</a:t>
                      </a:r>
                      <a:endParaRPr lang="fr-FR" dirty="0"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lnR w="12700" cmpd="sng">
                      <a:noFill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haroni" pitchFamily="2" charset="-79"/>
                          <a:cs typeface="Aharoni" pitchFamily="2" charset="-79"/>
                        </a:rPr>
                        <a:t>Traitement </a:t>
                      </a:r>
                      <a:endParaRPr lang="fr-FR" dirty="0"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2643174" y="1214422"/>
            <a:ext cx="3929090" cy="500066"/>
          </a:xfrm>
          <a:prstGeom prst="round2DiagRect">
            <a:avLst>
              <a:gd name="adj1" fmla="val 0"/>
              <a:gd name="adj2" fmla="val 50000"/>
            </a:avLst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Indications thérapeutiques</a:t>
            </a:r>
            <a:endParaRPr lang="fr-FR" dirty="0"/>
          </a:p>
        </p:txBody>
      </p:sp>
      <p:graphicFrame>
        <p:nvGraphicFramePr>
          <p:cNvPr id="7" name="Group 47"/>
          <p:cNvGraphicFramePr>
            <a:graphicFrameLocks/>
          </p:cNvGraphicFramePr>
          <p:nvPr/>
        </p:nvGraphicFramePr>
        <p:xfrm>
          <a:off x="901824" y="2602564"/>
          <a:ext cx="7630616" cy="3994788"/>
        </p:xfrm>
        <a:graphic>
          <a:graphicData uri="http://schemas.openxmlformats.org/drawingml/2006/table">
            <a:tbl>
              <a:tblPr/>
              <a:tblGrid>
                <a:gridCol w="1835961"/>
                <a:gridCol w="5794655"/>
              </a:tblGrid>
              <a:tr h="6801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Ostéite centrale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Extraction de la dent(s) causale(s)+curetage.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Antibiothérapie.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01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Ostéite corticale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Drainage +curetage+antibiothérapie.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Extraction de la dent causale.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24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Ostéite diffusée</a:t>
                      </a:r>
                      <a:endParaRPr kumimoji="0" lang="ar-D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*phase de début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Et suppurative.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*phase de séquestration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*phase de réparation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-Antibiotique+renforçateur du terrain +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trt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de la dent causale.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                                                                        -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trt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étiologique+antibiothérapie.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-antibiothérapie+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séquestrectomie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071538" y="1643050"/>
            <a:ext cx="678661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Anatomie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143240" y="2357430"/>
            <a:ext cx="2357454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Maxillaire </a:t>
            </a:r>
            <a:endParaRPr lang="fr-FR" dirty="0"/>
          </a:p>
        </p:txBody>
      </p:sp>
      <p:pic>
        <p:nvPicPr>
          <p:cNvPr id="8" name="Picture 6" descr="Photo 02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57422" y="3429000"/>
            <a:ext cx="4143404" cy="29003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928813"/>
          <a:ext cx="8229600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43164"/>
                <a:gridCol w="56864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haroni" pitchFamily="2" charset="-79"/>
                          <a:cs typeface="Aharoni" pitchFamily="2" charset="-79"/>
                        </a:rPr>
                        <a:t>Forme</a:t>
                      </a:r>
                      <a:endParaRPr lang="fr-FR" dirty="0"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lnR w="12700" cmpd="sng">
                      <a:noFill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haroni" pitchFamily="2" charset="-79"/>
                          <a:cs typeface="Aharoni" pitchFamily="2" charset="-79"/>
                        </a:rPr>
                        <a:t>Traitement </a:t>
                      </a:r>
                      <a:endParaRPr lang="fr-FR" dirty="0"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2643174" y="1214422"/>
            <a:ext cx="3929090" cy="500066"/>
          </a:xfrm>
          <a:prstGeom prst="round2DiagRect">
            <a:avLst>
              <a:gd name="adj1" fmla="val 0"/>
              <a:gd name="adj2" fmla="val 50000"/>
            </a:avLst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Indications thérapeutiques</a:t>
            </a: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500034" y="2500306"/>
          <a:ext cx="8143932" cy="1981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00330"/>
                <a:gridCol w="5643602"/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Ostéite</a:t>
                      </a:r>
                      <a:r>
                        <a:rPr lang="fr-FR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cause générale</a:t>
                      </a:r>
                      <a:endParaRPr lang="fr-FR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dirty="0" smtClean="0"/>
                        <a:t>ATB</a:t>
                      </a:r>
                    </a:p>
                    <a:p>
                      <a:r>
                        <a:rPr lang="fr-FR" sz="1600" b="0" dirty="0" smtClean="0"/>
                        <a:t>Renforçateurs de terrains</a:t>
                      </a:r>
                    </a:p>
                    <a:p>
                      <a:r>
                        <a:rPr lang="fr-FR" sz="1600" b="0" dirty="0" smtClean="0"/>
                        <a:t>Drainage </a:t>
                      </a:r>
                      <a:endParaRPr lang="fr-FR" sz="1600" b="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Nécrose</a:t>
                      </a:r>
                      <a:r>
                        <a:rPr lang="fr-FR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arsenicale</a:t>
                      </a:r>
                      <a:endParaRPr lang="fr-FR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ATB</a:t>
                      </a:r>
                    </a:p>
                    <a:p>
                      <a:r>
                        <a:rPr lang="fr-FR" sz="1600" dirty="0" smtClean="0"/>
                        <a:t>Extraction+</a:t>
                      </a:r>
                      <a:r>
                        <a:rPr lang="fr-FR" sz="1600" baseline="0" dirty="0" smtClean="0"/>
                        <a:t> curetage</a:t>
                      </a:r>
                      <a:endParaRPr lang="fr-FR" sz="1600" dirty="0" smtClean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Ostéoradionécrose</a:t>
                      </a:r>
                      <a:r>
                        <a:rPr lang="fr-FR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fr-FR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Augmentin</a:t>
                      </a:r>
                      <a:r>
                        <a:rPr lang="fr-FR" sz="1600" baseline="0" dirty="0" smtClean="0"/>
                        <a:t>® 1g/jr pdt 15 jrs</a:t>
                      </a:r>
                    </a:p>
                    <a:p>
                      <a:r>
                        <a:rPr lang="fr-FR" sz="1600" baseline="0" dirty="0" smtClean="0"/>
                        <a:t>Séquestrectomie</a:t>
                      </a:r>
                      <a:endParaRPr lang="fr-FR" sz="1600" dirty="0" smtClean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928813"/>
          <a:ext cx="8229600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43164"/>
                <a:gridCol w="56864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haroni" pitchFamily="2" charset="-79"/>
                          <a:cs typeface="Aharoni" pitchFamily="2" charset="-79"/>
                        </a:rPr>
                        <a:t>Forme</a:t>
                      </a:r>
                      <a:endParaRPr lang="fr-FR" dirty="0"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lnR w="12700" cmpd="sng">
                      <a:noFill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haroni" pitchFamily="2" charset="-79"/>
                          <a:cs typeface="Aharoni" pitchFamily="2" charset="-79"/>
                        </a:rPr>
                        <a:t>Traitement </a:t>
                      </a:r>
                      <a:endParaRPr lang="fr-FR" dirty="0"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</a:t>
            </a: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2643174" y="1214422"/>
            <a:ext cx="3929090" cy="500066"/>
          </a:xfrm>
          <a:prstGeom prst="round2DiagRect">
            <a:avLst>
              <a:gd name="adj1" fmla="val 0"/>
              <a:gd name="adj2" fmla="val 50000"/>
            </a:avLst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Indications thérapeutiques</a:t>
            </a: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500034" y="2500306"/>
          <a:ext cx="8143932" cy="25298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00330"/>
                <a:gridCol w="5643602"/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Ostéite</a:t>
                      </a:r>
                      <a:r>
                        <a:rPr lang="fr-FR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sous bisphosphonates</a:t>
                      </a:r>
                      <a:endParaRPr lang="fr-FR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u="sng" dirty="0" smtClean="0"/>
                        <a:t>Ulcération</a:t>
                      </a:r>
                      <a:r>
                        <a:rPr lang="fr-FR" sz="1600" b="0" u="sng" baseline="0" dirty="0" smtClean="0"/>
                        <a:t> muqueuse:</a:t>
                      </a:r>
                    </a:p>
                    <a:p>
                      <a:r>
                        <a:rPr lang="fr-FR" sz="1600" b="0" u="none" baseline="0" dirty="0" smtClean="0"/>
                        <a:t>BDB+antalgiques+topiques anesthésiants</a:t>
                      </a:r>
                    </a:p>
                    <a:p>
                      <a:r>
                        <a:rPr lang="fr-FR" sz="1600" b="0" u="sng" baseline="0" dirty="0" smtClean="0"/>
                        <a:t>L’</a:t>
                      </a:r>
                      <a:r>
                        <a:rPr lang="fr-FR" sz="1600" b="0" u="sng" baseline="0" dirty="0" err="1" smtClean="0"/>
                        <a:t>ostéonécrose</a:t>
                      </a:r>
                      <a:endParaRPr lang="fr-FR" sz="1600" b="0" u="none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fr-FR" sz="1600" b="0" u="none" baseline="0" dirty="0" smtClean="0"/>
                        <a:t> Séquestrectomie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FR" sz="1600" b="0" u="none" baseline="0" dirty="0" smtClean="0"/>
                        <a:t> Régularisation de crête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FR" sz="1600" b="0" u="none" baseline="0" dirty="0" smtClean="0"/>
                        <a:t> Curetage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FR" sz="1600" b="0" u="none" baseline="0" dirty="0" smtClean="0"/>
                        <a:t> ATB: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fr-FR" sz="1600" b="0" u="none" baseline="0" dirty="0" smtClean="0"/>
                        <a:t> </a:t>
                      </a:r>
                      <a:r>
                        <a:rPr lang="fr-FR" sz="1600" b="0" u="none" baseline="0" dirty="0" err="1" smtClean="0"/>
                        <a:t>Amoxicilline</a:t>
                      </a:r>
                      <a:endParaRPr lang="fr-FR" sz="1600" b="0" u="none" baseline="0" dirty="0" smtClean="0"/>
                    </a:p>
                    <a:p>
                      <a:pPr>
                        <a:buFontTx/>
                        <a:buNone/>
                      </a:pPr>
                      <a:endParaRPr lang="fr-FR" sz="1600" b="0" u="none" baseline="0" dirty="0" smtClean="0"/>
                    </a:p>
                    <a:p>
                      <a:endParaRPr lang="fr-FR" sz="1600" b="0" u="none" dirty="0" smtClean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11560" y="530120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Pour les ORN, ONPB la prévention et la RECB avant le début du traitement reste restera le meilleure choix thérapeutique.</a:t>
            </a:r>
            <a:endParaRPr lang="fr-FR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428868"/>
            <a:ext cx="8229600" cy="2519176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  Il dépend de la forme clinique et du traitement instauré 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Pronostic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 Les ostéites des maxillaires sont toujours considérer comme potentiellement graves, nécessitant un traitement précoce, médical ou médicochirurgical. Le but est de guérir l'affection et d'en limiter les séquelles.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Rappels 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071538" y="1643050"/>
            <a:ext cx="678661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Anatomie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143240" y="2357430"/>
            <a:ext cx="2357454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Maxillaire </a:t>
            </a:r>
            <a:endParaRPr lang="fr-FR" dirty="0"/>
          </a:p>
        </p:txBody>
      </p:sp>
      <p:pic>
        <p:nvPicPr>
          <p:cNvPr id="5" name="Image 4" descr="Image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3357562"/>
            <a:ext cx="4000528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2033</Words>
  <Application>Microsoft Office PowerPoint</Application>
  <PresentationFormat>Affichage à l'écran (4:3)</PresentationFormat>
  <Paragraphs>662</Paragraphs>
  <Slides>83</Slides>
  <Notes>83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83</vt:i4>
      </vt:variant>
    </vt:vector>
  </HeadingPairs>
  <TitlesOfParts>
    <vt:vector size="84" baseType="lpstr">
      <vt:lpstr>Rotonde</vt:lpstr>
      <vt:lpstr>Ostéites des maxillaires </vt:lpstr>
      <vt:lpstr>Introduction </vt:lpstr>
      <vt:lpstr>Définitions </vt:lpstr>
      <vt:lpstr>Rappels </vt:lpstr>
      <vt:lpstr>Rappels </vt:lpstr>
      <vt:lpstr>Rappels </vt:lpstr>
      <vt:lpstr>Rappels </vt:lpstr>
      <vt:lpstr>Rappels </vt:lpstr>
      <vt:lpstr>Rappels </vt:lpstr>
      <vt:lpstr>Rappels </vt:lpstr>
      <vt:lpstr>Rappels </vt:lpstr>
      <vt:lpstr>Rappels </vt:lpstr>
      <vt:lpstr>Rappels </vt:lpstr>
      <vt:lpstr>Rappels </vt:lpstr>
      <vt:lpstr>Rappels </vt:lpstr>
      <vt:lpstr>Histopathologie </vt:lpstr>
      <vt:lpstr>Histopathologie </vt:lpstr>
      <vt:lpstr>Histopathologie </vt:lpstr>
      <vt:lpstr>Histopathologie </vt:lpstr>
      <vt:lpstr>Histopathologie </vt:lpstr>
      <vt:lpstr>Étiopathogénie </vt:lpstr>
      <vt:lpstr>Étiopathogénie </vt:lpstr>
      <vt:lpstr>Tenon défaillant</vt:lpstr>
      <vt:lpstr>Étiopathogénie </vt:lpstr>
      <vt:lpstr>Étiopathogénie </vt:lpstr>
      <vt:lpstr>Étude clinique</vt:lpstr>
      <vt:lpstr>Étude clinique</vt:lpstr>
      <vt:lpstr>Diapositive 28</vt:lpstr>
      <vt:lpstr>Étude clinique</vt:lpstr>
      <vt:lpstr>Étude clinique</vt:lpstr>
      <vt:lpstr>Étude clinique</vt:lpstr>
      <vt:lpstr>Étude clinique</vt:lpstr>
      <vt:lpstr>Diapositive 33</vt:lpstr>
      <vt:lpstr>Étude clinique</vt:lpstr>
      <vt:lpstr>Diapositive 35</vt:lpstr>
      <vt:lpstr>Étude clinique</vt:lpstr>
      <vt:lpstr>Alvéolite sèche</vt:lpstr>
      <vt:lpstr>Étude clinique</vt:lpstr>
      <vt:lpstr>Étude clinique</vt:lpstr>
      <vt:lpstr>Étude clinique</vt:lpstr>
      <vt:lpstr>Étude clinique</vt:lpstr>
      <vt:lpstr>Étude clinique</vt:lpstr>
      <vt:lpstr>Étude clinique</vt:lpstr>
      <vt:lpstr>Diapositive 44</vt:lpstr>
      <vt:lpstr>Étude clinique</vt:lpstr>
      <vt:lpstr>Étude clinique</vt:lpstr>
      <vt:lpstr>Diapositive 47</vt:lpstr>
      <vt:lpstr>Étude clinique</vt:lpstr>
      <vt:lpstr>Étude clinique</vt:lpstr>
      <vt:lpstr>Étude clinique</vt:lpstr>
      <vt:lpstr>Étude clinique</vt:lpstr>
      <vt:lpstr>Ostéite diffusée</vt:lpstr>
      <vt:lpstr>Étude clinique</vt:lpstr>
      <vt:lpstr>Étude clinique</vt:lpstr>
      <vt:lpstr>Étude clinique</vt:lpstr>
      <vt:lpstr>Étude clinique</vt:lpstr>
      <vt:lpstr>Étude clinique</vt:lpstr>
      <vt:lpstr>Étude clinique</vt:lpstr>
      <vt:lpstr>Étude clinique</vt:lpstr>
      <vt:lpstr>Étude clinique</vt:lpstr>
      <vt:lpstr>Diapositive 61</vt:lpstr>
      <vt:lpstr>Étude clinique</vt:lpstr>
      <vt:lpstr>Étude clinique</vt:lpstr>
      <vt:lpstr>Étude clinique</vt:lpstr>
      <vt:lpstr>Étude clinique</vt:lpstr>
      <vt:lpstr>Ostéonécrose sous bisphosphonates</vt:lpstr>
      <vt:lpstr>Diapositive 67</vt:lpstr>
      <vt:lpstr>Complications et séquelles</vt:lpstr>
      <vt:lpstr>Fracture pathologique</vt:lpstr>
      <vt:lpstr>Complications et séquelles</vt:lpstr>
      <vt:lpstr>Diagnostic </vt:lpstr>
      <vt:lpstr>Diagnostic </vt:lpstr>
      <vt:lpstr>Diagnostic </vt:lpstr>
      <vt:lpstr>Traitement </vt:lpstr>
      <vt:lpstr>Traitement </vt:lpstr>
      <vt:lpstr>Traitement </vt:lpstr>
      <vt:lpstr>Traitement </vt:lpstr>
      <vt:lpstr>Traitement </vt:lpstr>
      <vt:lpstr>Traitement </vt:lpstr>
      <vt:lpstr>Traitement </vt:lpstr>
      <vt:lpstr>Traitement </vt:lpstr>
      <vt:lpstr>Pronostic </vt:lpstr>
      <vt:lpstr>Conclusion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Ostéites des maxillaires</dc:title>
  <dc:creator>kermali</dc:creator>
  <cp:lastModifiedBy>mcd</cp:lastModifiedBy>
  <cp:revision>310</cp:revision>
  <dcterms:created xsi:type="dcterms:W3CDTF">2007-11-29T21:10:25Z</dcterms:created>
  <dcterms:modified xsi:type="dcterms:W3CDTF">2021-02-13T16:25:25Z</dcterms:modified>
</cp:coreProperties>
</file>